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Gill Sans" panose="02020500000000000000"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E18657-366A-408D-AF76-3A686055A822}">
  <a:tblStyle styleId="{26E18657-366A-408D-AF76-3A686055A82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648"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99f76ea72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99f76ea7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d99f76ea72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d99f76ea72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Enter the same password. Same secret key is generated and same cipher is used, decryption done.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99f76ea72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d99f76ea7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d99f76ea72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d99f76ea72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We need to do authentication, to check if the receiver is real or fake. To do the authentication, please refer to the graph. Then the secret key is used to encrypt the encrypted file. Double encryption done.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d99f76ea72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d99f76ea72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d99f76ea72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d99f76ea72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d99f76ea72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d99f76ea72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private key from private memory. Public key selected. Shared Secret key generated.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8e68c6b74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8e68c6b7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99f76ea72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d99f76ea72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d99f76ea72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d99f76ea72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8e68c6b7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8e68c6b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d99f76ea72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d99f76ea72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d9a801b58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d9a801b58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8e68c6b74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8e68c6b74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8e68c6b74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d8e68c6b7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d8e68c6b74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d8e68c6b74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d8e68c6b74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d8e68c6b74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da4c2e55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da4c2e55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8e68c6b74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d8e68c6b74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7:30</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d8e68c6b74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d8e68c6b74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8e68c6b74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d8e68c6b74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d8e68c6b74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d8e68c6b74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8e68c6b74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8e68c6b74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d8e68c6b7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d8e68c6b7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8e68c6b7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8e68c6b7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d8e68c6b74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d8e68c6b74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d9b7c8d89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d9b7c8d89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d9b7c8d89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d9b7c8d89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d8e68c6b74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d8e68c6b74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12:30</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8e68c6b74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8e68c6b74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d8e68c6b74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d8e68c6b74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8e68c6b74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8e68c6b74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d8e68c6b74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d8e68c6b74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2:00</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d99f76ea72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d99f76ea72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d65e74942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d65e7494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99f76ea7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99f76ea7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2:00</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8e68c6b74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8e68c6b74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d99f76ea72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d99f76ea7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d99f76ea72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d99f76ea7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HK">
                <a:solidFill>
                  <a:schemeClr val="dk1"/>
                </a:solidFill>
              </a:rPr>
              <a:t>the place of the security. Generate the secret key based on the user’s password. The technique used is PBKDF2. Then the file is encrypted with algorithm ChaCha20-Poly1305, which is an efficient encryption algorithm for smartphones.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d99f76ea72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d99f76ea72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HK"/>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1.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7" y="744575"/>
            <a:ext cx="8674163" cy="2052600"/>
          </a:xfrm>
          <a:prstGeom prst="rect">
            <a:avLst/>
          </a:prstGeom>
        </p:spPr>
        <p:txBody>
          <a:bodyPr spcFirstLastPara="1" wrap="square" lIns="91425" tIns="91425" rIns="91425" bIns="91425" anchor="b" anchorCtr="0">
            <a:normAutofit/>
          </a:bodyPr>
          <a:lstStyle/>
          <a:p>
            <a:pPr marL="0" lvl="0" indent="0" rtl="0">
              <a:lnSpc>
                <a:spcPct val="90000"/>
              </a:lnSpc>
              <a:spcBef>
                <a:spcPts val="0"/>
              </a:spcBef>
              <a:spcAft>
                <a:spcPts val="0"/>
              </a:spcAft>
              <a:buClr>
                <a:schemeClr val="dk1"/>
              </a:buClr>
              <a:buSzPts val="1100"/>
              <a:buFont typeface="Arial"/>
              <a:buNone/>
            </a:pPr>
            <a:r>
              <a:rPr lang="zh-HK" sz="3700" dirty="0">
                <a:latin typeface="Gill Sans"/>
                <a:ea typeface="Gill Sans"/>
                <a:cs typeface="Gill Sans"/>
                <a:sym typeface="Gill Sans"/>
              </a:rPr>
              <a:t>IERG 4999 Final Year Project Presentation</a:t>
            </a:r>
            <a:endParaRPr sz="5100" dirty="0"/>
          </a:p>
        </p:txBody>
      </p:sp>
      <p:sp>
        <p:nvSpPr>
          <p:cNvPr id="55" name="Google Shape;55;p13"/>
          <p:cNvSpPr txBox="1">
            <a:spLocks noGrp="1"/>
          </p:cNvSpPr>
          <p:nvPr>
            <p:ph type="subTitle" idx="1"/>
          </p:nvPr>
        </p:nvSpPr>
        <p:spPr>
          <a:xfrm>
            <a:off x="311700" y="2834125"/>
            <a:ext cx="8554500" cy="1872600"/>
          </a:xfrm>
          <a:prstGeom prst="rect">
            <a:avLst/>
          </a:prstGeom>
        </p:spPr>
        <p:txBody>
          <a:bodyPr spcFirstLastPara="1" wrap="square" lIns="91425" tIns="91425" rIns="91425" bIns="91425" anchor="t" anchorCtr="0">
            <a:normAutofit fontScale="25000" lnSpcReduction="20000"/>
          </a:bodyPr>
          <a:lstStyle/>
          <a:p>
            <a:pPr marL="0" lvl="0" indent="0" algn="ctr" rtl="0">
              <a:lnSpc>
                <a:spcPct val="120000"/>
              </a:lnSpc>
              <a:spcBef>
                <a:spcPts val="800"/>
              </a:spcBef>
              <a:spcAft>
                <a:spcPts val="0"/>
              </a:spcAft>
              <a:buNone/>
            </a:pPr>
            <a:r>
              <a:rPr lang="zh-HK" sz="7500" dirty="0">
                <a:solidFill>
                  <a:schemeClr val="dk1"/>
                </a:solidFill>
                <a:latin typeface="Gill Sans"/>
                <a:ea typeface="Gill Sans"/>
                <a:cs typeface="Gill Sans"/>
                <a:sym typeface="Gill Sans"/>
              </a:rPr>
              <a:t>Group C1	Encrypted Cloud Storage for smartphones</a:t>
            </a:r>
            <a:endParaRPr sz="7500" dirty="0">
              <a:solidFill>
                <a:schemeClr val="dk1"/>
              </a:solidFill>
              <a:latin typeface="Gill Sans"/>
              <a:ea typeface="Gill Sans"/>
              <a:cs typeface="Gill Sans"/>
              <a:sym typeface="Gill Sans"/>
            </a:endParaRPr>
          </a:p>
          <a:p>
            <a:pPr marL="0" lvl="0" indent="0" algn="ctr" rtl="0">
              <a:lnSpc>
                <a:spcPct val="120000"/>
              </a:lnSpc>
              <a:spcBef>
                <a:spcPts val="800"/>
              </a:spcBef>
              <a:spcAft>
                <a:spcPts val="0"/>
              </a:spcAft>
              <a:buNone/>
            </a:pPr>
            <a:r>
              <a:rPr lang="zh-HK" sz="7500" dirty="0">
                <a:solidFill>
                  <a:schemeClr val="dk1"/>
                </a:solidFill>
                <a:latin typeface="Gill Sans"/>
                <a:ea typeface="Gill Sans"/>
                <a:cs typeface="Gill Sans"/>
                <a:sym typeface="Gill Sans"/>
              </a:rPr>
              <a:t>Supervisor: CHAU, Sze Yiu</a:t>
            </a:r>
            <a:endParaRPr sz="7500" dirty="0">
              <a:solidFill>
                <a:schemeClr val="dk1"/>
              </a:solidFill>
              <a:latin typeface="Gill Sans"/>
              <a:ea typeface="Gill Sans"/>
              <a:cs typeface="Gill Sans"/>
              <a:sym typeface="Gill Sans"/>
            </a:endParaRPr>
          </a:p>
          <a:p>
            <a:pPr marL="0" lvl="0" indent="0" algn="ctr" rtl="0">
              <a:lnSpc>
                <a:spcPct val="120000"/>
              </a:lnSpc>
              <a:spcBef>
                <a:spcPts val="800"/>
              </a:spcBef>
              <a:spcAft>
                <a:spcPts val="0"/>
              </a:spcAft>
              <a:buNone/>
            </a:pPr>
            <a:r>
              <a:rPr lang="zh-HK" sz="7500" dirty="0">
                <a:solidFill>
                  <a:schemeClr val="dk1"/>
                </a:solidFill>
                <a:latin typeface="Gill Sans"/>
                <a:ea typeface="Gill Sans"/>
                <a:cs typeface="Gill Sans"/>
                <a:sym typeface="Gill Sans"/>
              </a:rPr>
              <a:t>Name: IP Shing On		SID: 1155109011</a:t>
            </a:r>
            <a:endParaRPr sz="7500" dirty="0">
              <a:solidFill>
                <a:schemeClr val="dk1"/>
              </a:solidFill>
              <a:latin typeface="Gill Sans"/>
              <a:ea typeface="Gill Sans"/>
              <a:cs typeface="Gill Sans"/>
              <a:sym typeface="Gill Sans"/>
            </a:endParaRPr>
          </a:p>
          <a:p>
            <a:pPr marL="0" lvl="0" indent="0" algn="ctr" rtl="0">
              <a:lnSpc>
                <a:spcPct val="120000"/>
              </a:lnSpc>
              <a:spcBef>
                <a:spcPts val="800"/>
              </a:spcBef>
              <a:spcAft>
                <a:spcPts val="0"/>
              </a:spcAft>
              <a:buNone/>
            </a:pPr>
            <a:r>
              <a:rPr lang="zh-HK" sz="7500" dirty="0">
                <a:solidFill>
                  <a:schemeClr val="dk1"/>
                </a:solidFill>
                <a:latin typeface="Gill Sans"/>
                <a:ea typeface="Gill Sans"/>
                <a:cs typeface="Gill Sans"/>
                <a:sym typeface="Gill Sans"/>
              </a:rPr>
              <a:t>Name: WONG Shing 	</a:t>
            </a:r>
            <a:r>
              <a:rPr lang="en-US" altLang="zh-HK" sz="7500" dirty="0">
                <a:solidFill>
                  <a:schemeClr val="dk1"/>
                </a:solidFill>
                <a:latin typeface="Gill Sans"/>
                <a:ea typeface="Gill Sans"/>
                <a:cs typeface="Gill Sans"/>
                <a:sym typeface="Gill Sans"/>
              </a:rPr>
              <a:t>	</a:t>
            </a:r>
            <a:r>
              <a:rPr lang="zh-HK" sz="7500" dirty="0">
                <a:solidFill>
                  <a:schemeClr val="dk1"/>
                </a:solidFill>
                <a:latin typeface="Gill Sans"/>
                <a:ea typeface="Gill Sans"/>
                <a:cs typeface="Gill Sans"/>
                <a:sym typeface="Gill Sans"/>
              </a:rPr>
              <a:t>SID: 1155109027</a:t>
            </a:r>
            <a:endParaRPr sz="7500" dirty="0">
              <a:solidFill>
                <a:schemeClr val="dk1"/>
              </a:solidFill>
              <a:latin typeface="Gill Sans"/>
              <a:ea typeface="Gill Sans"/>
              <a:cs typeface="Gill Sans"/>
              <a:sym typeface="Gill Sans"/>
            </a:endParaRPr>
          </a:p>
          <a:p>
            <a:pPr marL="0" lvl="0" indent="0" algn="ctr" rtl="0">
              <a:spcBef>
                <a:spcPts val="0"/>
              </a:spcBef>
              <a:spcAft>
                <a:spcPts val="0"/>
              </a:spcAft>
              <a:buNone/>
            </a:pPr>
            <a:endParaRPr sz="1800" dirty="0">
              <a:solidFill>
                <a:schemeClr val="dk1"/>
              </a:solidFill>
              <a:latin typeface="Gill Sans"/>
              <a:ea typeface="Gill Sans"/>
              <a:cs typeface="Gill Sans"/>
              <a:sym typeface="Gill Sans"/>
            </a:endParaRPr>
          </a:p>
          <a:p>
            <a:pPr marL="0" lvl="0" indent="0" algn="ctr" rtl="0">
              <a:lnSpc>
                <a:spcPct val="120000"/>
              </a:lnSpc>
              <a:spcBef>
                <a:spcPts val="800"/>
              </a:spcBef>
              <a:spcAft>
                <a:spcPts val="0"/>
              </a:spcAft>
              <a:buClr>
                <a:schemeClr val="dk1"/>
              </a:buClr>
              <a:buSzPct val="50000"/>
              <a:buFont typeface="Arial"/>
              <a:buNone/>
            </a:pPr>
            <a:endParaRPr sz="2200" dirty="0">
              <a:solidFill>
                <a:schemeClr val="dk1"/>
              </a:solidFill>
              <a:latin typeface="Gill Sans"/>
              <a:ea typeface="Gill Sans"/>
              <a:cs typeface="Gill Sans"/>
              <a:sym typeface="Gill Sans"/>
            </a:endParaRPr>
          </a:p>
          <a:p>
            <a:pPr marL="0" lvl="0" indent="0" algn="ctr" rtl="0">
              <a:lnSpc>
                <a:spcPct val="120000"/>
              </a:lnSpc>
              <a:spcBef>
                <a:spcPts val="800"/>
              </a:spcBef>
              <a:spcAft>
                <a:spcPts val="0"/>
              </a:spcAft>
              <a:buClr>
                <a:schemeClr val="dk1"/>
              </a:buClr>
              <a:buSzPct val="50000"/>
              <a:buFont typeface="Arial"/>
              <a:buNone/>
            </a:pPr>
            <a:endParaRPr sz="2200" dirty="0">
              <a:solidFill>
                <a:schemeClr val="dk1"/>
              </a:solidFill>
              <a:latin typeface="Gill Sans"/>
              <a:ea typeface="Gill Sans"/>
              <a:cs typeface="Gill Sans"/>
              <a:sym typeface="Gill Sans"/>
            </a:endParaRPr>
          </a:p>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HK"/>
              <a:t>Decryption (Own Use) </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31" name="Google Shape;131;p22"/>
          <p:cNvPicPr preferRelativeResize="0"/>
          <p:nvPr/>
        </p:nvPicPr>
        <p:blipFill>
          <a:blip r:embed="rId3">
            <a:alphaModFix/>
          </a:blip>
          <a:stretch>
            <a:fillRect/>
          </a:stretch>
        </p:blipFill>
        <p:spPr>
          <a:xfrm>
            <a:off x="3831700" y="1017725"/>
            <a:ext cx="4774287" cy="3991025"/>
          </a:xfrm>
          <a:prstGeom prst="rect">
            <a:avLst/>
          </a:prstGeom>
          <a:noFill/>
          <a:ln>
            <a:noFill/>
          </a:ln>
        </p:spPr>
      </p:pic>
      <p:cxnSp>
        <p:nvCxnSpPr>
          <p:cNvPr id="132" name="Google Shape;132;p22"/>
          <p:cNvCxnSpPr/>
          <p:nvPr/>
        </p:nvCxnSpPr>
        <p:spPr>
          <a:xfrm rot="10800000">
            <a:off x="8631000" y="2177825"/>
            <a:ext cx="201300" cy="0"/>
          </a:xfrm>
          <a:prstGeom prst="straightConnector1">
            <a:avLst/>
          </a:prstGeom>
          <a:noFill/>
          <a:ln w="9525" cap="flat" cmpd="sng">
            <a:solidFill>
              <a:srgbClr val="FF0000"/>
            </a:solidFill>
            <a:prstDash val="solid"/>
            <a:round/>
            <a:headEnd type="none" w="med" len="med"/>
            <a:tailEnd type="triangle" w="med" len="med"/>
          </a:ln>
        </p:spPr>
      </p:cxnSp>
      <p:pic>
        <p:nvPicPr>
          <p:cNvPr id="133" name="Google Shape;133;p22"/>
          <p:cNvPicPr preferRelativeResize="0"/>
          <p:nvPr/>
        </p:nvPicPr>
        <p:blipFill>
          <a:blip r:embed="rId4">
            <a:alphaModFix/>
          </a:blip>
          <a:stretch>
            <a:fillRect/>
          </a:stretch>
        </p:blipFill>
        <p:spPr>
          <a:xfrm>
            <a:off x="311695" y="1813870"/>
            <a:ext cx="3584850" cy="1766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1"/>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HK"/>
              <a:t>Decryption (Own Use) </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39" name="Google Shape;139;p23"/>
          <p:cNvPicPr preferRelativeResize="0"/>
          <p:nvPr/>
        </p:nvPicPr>
        <p:blipFill>
          <a:blip r:embed="rId3">
            <a:alphaModFix/>
          </a:blip>
          <a:stretch>
            <a:fillRect/>
          </a:stretch>
        </p:blipFill>
        <p:spPr>
          <a:xfrm>
            <a:off x="3831700" y="1017725"/>
            <a:ext cx="4774287" cy="3991025"/>
          </a:xfrm>
          <a:prstGeom prst="rect">
            <a:avLst/>
          </a:prstGeom>
          <a:noFill/>
          <a:ln>
            <a:noFill/>
          </a:ln>
        </p:spPr>
      </p:pic>
      <p:cxnSp>
        <p:nvCxnSpPr>
          <p:cNvPr id="140" name="Google Shape;140;p23"/>
          <p:cNvCxnSpPr/>
          <p:nvPr/>
        </p:nvCxnSpPr>
        <p:spPr>
          <a:xfrm rot="10800000">
            <a:off x="8631000" y="3930425"/>
            <a:ext cx="201300" cy="0"/>
          </a:xfrm>
          <a:prstGeom prst="straightConnector1">
            <a:avLst/>
          </a:prstGeom>
          <a:noFill/>
          <a:ln w="9525" cap="flat" cmpd="sng">
            <a:solidFill>
              <a:srgbClr val="FF0000"/>
            </a:solidFill>
            <a:prstDash val="solid"/>
            <a:round/>
            <a:headEnd type="none" w="med" len="med"/>
            <a:tailEnd type="triangle" w="med" len="med"/>
          </a:ln>
        </p:spPr>
      </p:cxnSp>
      <p:pic>
        <p:nvPicPr>
          <p:cNvPr id="141" name="Google Shape;141;p23"/>
          <p:cNvPicPr preferRelativeResize="0"/>
          <p:nvPr/>
        </p:nvPicPr>
        <p:blipFill>
          <a:blip r:embed="rId4">
            <a:alphaModFix/>
          </a:blip>
          <a:stretch>
            <a:fillRect/>
          </a:stretch>
        </p:blipFill>
        <p:spPr>
          <a:xfrm>
            <a:off x="414570" y="1231788"/>
            <a:ext cx="3278200" cy="1670575"/>
          </a:xfrm>
          <a:prstGeom prst="rect">
            <a:avLst/>
          </a:prstGeom>
          <a:noFill/>
          <a:ln>
            <a:noFill/>
          </a:ln>
        </p:spPr>
      </p:pic>
      <p:pic>
        <p:nvPicPr>
          <p:cNvPr id="142" name="Google Shape;142;p23"/>
          <p:cNvPicPr preferRelativeResize="0"/>
          <p:nvPr/>
        </p:nvPicPr>
        <p:blipFill rotWithShape="1">
          <a:blip r:embed="rId5">
            <a:alphaModFix/>
          </a:blip>
          <a:srcRect t="77535"/>
          <a:stretch/>
        </p:blipFill>
        <p:spPr>
          <a:xfrm>
            <a:off x="414575" y="3187499"/>
            <a:ext cx="3198151" cy="996283"/>
          </a:xfrm>
          <a:prstGeom prst="rect">
            <a:avLst/>
          </a:prstGeom>
          <a:noFill/>
          <a:ln>
            <a:noFill/>
          </a:ln>
        </p:spPr>
      </p:pic>
      <p:cxnSp>
        <p:nvCxnSpPr>
          <p:cNvPr id="143" name="Google Shape;143;p23"/>
          <p:cNvCxnSpPr/>
          <p:nvPr/>
        </p:nvCxnSpPr>
        <p:spPr>
          <a:xfrm rot="10800000">
            <a:off x="8631000" y="4367100"/>
            <a:ext cx="201300" cy="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
                                        <p:tgtEl>
                                          <p:spTgt spid="140"/>
                                        </p:tgtEl>
                                      </p:cBhvr>
                                    </p:animEffect>
                                    <p:set>
                                      <p:cBhvr>
                                        <p:cTn id="12" dur="1" fill="hold">
                                          <p:stCondLst>
                                            <p:cond delay="0"/>
                                          </p:stCondLst>
                                        </p:cTn>
                                        <p:tgtEl>
                                          <p:spTgt spid="140"/>
                                        </p:tgtEl>
                                        <p:attrNameLst>
                                          <p:attrName>style.visibility</p:attrName>
                                        </p:attrNameLst>
                                      </p:cBhvr>
                                      <p:to>
                                        <p:strVal val="hidden"/>
                                      </p:to>
                                    </p:set>
                                  </p:childTnLst>
                                </p:cTn>
                              </p:par>
                            </p:childTnLst>
                          </p:cTn>
                        </p:par>
                        <p:par>
                          <p:cTn id="13" fill="hold">
                            <p:stCondLst>
                              <p:cond delay="0"/>
                            </p:stCondLst>
                            <p:childTnLst>
                              <p:par>
                                <p:cTn id="14" presetID="10" presetClass="entr" presetSubtype="0" fill="hold" nodeType="after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1"/>
                                        <p:tgtEl>
                                          <p:spTgt spid="143"/>
                                        </p:tgtEl>
                                      </p:cBhvr>
                                    </p:animEffect>
                                  </p:childTnLst>
                                </p:cTn>
                              </p:par>
                            </p:childTnLst>
                          </p:cTn>
                        </p:par>
                        <p:par>
                          <p:cTn id="17" fill="hold">
                            <p:stCondLst>
                              <p:cond delay="0"/>
                            </p:stCondLst>
                            <p:childTnLst>
                              <p:par>
                                <p:cTn id="18" presetID="10" presetClass="entr" presetSubtype="0" fill="hold" nodeType="afterEffect">
                                  <p:stCondLst>
                                    <p:cond delay="0"/>
                                  </p:stCondLst>
                                  <p:childTnLst>
                                    <p:set>
                                      <p:cBhvr>
                                        <p:cTn id="19" dur="1" fill="hold">
                                          <p:stCondLst>
                                            <p:cond delay="0"/>
                                          </p:stCondLst>
                                        </p:cTn>
                                        <p:tgtEl>
                                          <p:spTgt spid="142"/>
                                        </p:tgtEl>
                                        <p:attrNameLst>
                                          <p:attrName>style.visibility</p:attrName>
                                        </p:attrNameLst>
                                      </p:cBhvr>
                                      <p:to>
                                        <p:strVal val="visible"/>
                                      </p:to>
                                    </p:set>
                                    <p:animEffect transition="in" filter="fade">
                                      <p:cBhvr>
                                        <p:cTn id="20" dur="1"/>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dirty="0"/>
              <a:t>Asymmetric Encryption Idea</a:t>
            </a:r>
            <a:r>
              <a:rPr lang="en-US" altLang="zh-HK" dirty="0"/>
              <a:t> </a:t>
            </a:r>
            <a:r>
              <a:rPr lang="zh-CN" altLang="en-US" dirty="0"/>
              <a:t>（</a:t>
            </a:r>
            <a:r>
              <a:rPr lang="en-US" altLang="zh-CN" dirty="0"/>
              <a:t>ECDH</a:t>
            </a:r>
            <a:r>
              <a:rPr lang="zh-CN" altLang="en-US" dirty="0"/>
              <a:t>）</a:t>
            </a:r>
            <a:endParaRPr dirty="0"/>
          </a:p>
        </p:txBody>
      </p:sp>
      <p:pic>
        <p:nvPicPr>
          <p:cNvPr id="149" name="Google Shape;149;p24"/>
          <p:cNvPicPr preferRelativeResize="0"/>
          <p:nvPr/>
        </p:nvPicPr>
        <p:blipFill rotWithShape="1">
          <a:blip r:embed="rId3">
            <a:alphaModFix/>
          </a:blip>
          <a:srcRect b="7235"/>
          <a:stretch/>
        </p:blipFill>
        <p:spPr>
          <a:xfrm>
            <a:off x="1732975" y="1230851"/>
            <a:ext cx="5159496" cy="3288650"/>
          </a:xfrm>
          <a:prstGeom prst="rect">
            <a:avLst/>
          </a:prstGeom>
          <a:noFill/>
          <a:ln>
            <a:noFill/>
          </a:ln>
        </p:spPr>
      </p:pic>
      <p:sp>
        <p:nvSpPr>
          <p:cNvPr id="150" name="Google Shape;150;p24"/>
          <p:cNvSpPr txBox="1"/>
          <p:nvPr/>
        </p:nvSpPr>
        <p:spPr>
          <a:xfrm>
            <a:off x="3896875" y="5143500"/>
            <a:ext cx="100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51" name="Google Shape;151;p24"/>
          <p:cNvSpPr txBox="1"/>
          <p:nvPr/>
        </p:nvSpPr>
        <p:spPr>
          <a:xfrm>
            <a:off x="4275900" y="4524838"/>
            <a:ext cx="167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a:t>[1]</a:t>
            </a:r>
            <a:endParaRPr/>
          </a:p>
        </p:txBody>
      </p:sp>
      <p:sp>
        <p:nvSpPr>
          <p:cNvPr id="152" name="Google Shape;152;p24"/>
          <p:cNvSpPr txBox="1"/>
          <p:nvPr/>
        </p:nvSpPr>
        <p:spPr>
          <a:xfrm>
            <a:off x="366700" y="1399953"/>
            <a:ext cx="132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dirty="0"/>
              <a:t>Sender</a:t>
            </a:r>
            <a:endParaRPr dirty="0"/>
          </a:p>
        </p:txBody>
      </p:sp>
      <p:sp>
        <p:nvSpPr>
          <p:cNvPr id="153" name="Google Shape;153;p24"/>
          <p:cNvSpPr txBox="1"/>
          <p:nvPr/>
        </p:nvSpPr>
        <p:spPr>
          <a:xfrm>
            <a:off x="7555550" y="1386203"/>
            <a:ext cx="106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a:t>Receiver</a:t>
            </a:r>
            <a:endParaRPr/>
          </a:p>
        </p:txBody>
      </p:sp>
      <p:sp>
        <p:nvSpPr>
          <p:cNvPr id="154" name="Google Shape;154;p24"/>
          <p:cNvSpPr txBox="1"/>
          <p:nvPr/>
        </p:nvSpPr>
        <p:spPr>
          <a:xfrm>
            <a:off x="3995450" y="3822527"/>
            <a:ext cx="88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dirty="0"/>
              <a:t>same</a:t>
            </a:r>
            <a:endParaRPr dirty="0"/>
          </a:p>
        </p:txBody>
      </p:sp>
      <p:sp>
        <p:nvSpPr>
          <p:cNvPr id="155" name="Google Shape;155;p24"/>
          <p:cNvSpPr/>
          <p:nvPr/>
        </p:nvSpPr>
        <p:spPr>
          <a:xfrm>
            <a:off x="1537002" y="1014166"/>
            <a:ext cx="2458450" cy="1099475"/>
          </a:xfrm>
          <a:custGeom>
            <a:avLst/>
            <a:gdLst/>
            <a:ahLst/>
            <a:cxnLst/>
            <a:rect l="l" t="t" r="r" b="b"/>
            <a:pathLst>
              <a:path w="98338" h="43979" extrusionOk="0">
                <a:moveTo>
                  <a:pt x="3089" y="7571"/>
                </a:moveTo>
                <a:cubicBezTo>
                  <a:pt x="4384" y="14684"/>
                  <a:pt x="3574" y="22033"/>
                  <a:pt x="4293" y="29227"/>
                </a:cubicBezTo>
                <a:cubicBezTo>
                  <a:pt x="4632" y="32619"/>
                  <a:pt x="3571" y="37209"/>
                  <a:pt x="6298" y="39254"/>
                </a:cubicBezTo>
                <a:cubicBezTo>
                  <a:pt x="11942" y="43487"/>
                  <a:pt x="20098" y="42863"/>
                  <a:pt x="27153" y="42863"/>
                </a:cubicBezTo>
                <a:cubicBezTo>
                  <a:pt x="37848" y="42863"/>
                  <a:pt x="48542" y="42863"/>
                  <a:pt x="59237" y="42863"/>
                </a:cubicBezTo>
                <a:cubicBezTo>
                  <a:pt x="71769" y="42863"/>
                  <a:pt x="93415" y="47878"/>
                  <a:pt x="96134" y="35644"/>
                </a:cubicBezTo>
                <a:cubicBezTo>
                  <a:pt x="98666" y="24252"/>
                  <a:pt x="100845" y="5751"/>
                  <a:pt x="90118" y="1154"/>
                </a:cubicBezTo>
                <a:cubicBezTo>
                  <a:pt x="85565" y="-797"/>
                  <a:pt x="80233" y="352"/>
                  <a:pt x="75279" y="352"/>
                </a:cubicBezTo>
                <a:cubicBezTo>
                  <a:pt x="62835" y="352"/>
                  <a:pt x="50425" y="1956"/>
                  <a:pt x="37981" y="1956"/>
                </a:cubicBezTo>
                <a:cubicBezTo>
                  <a:pt x="27285" y="1956"/>
                  <a:pt x="16385" y="-543"/>
                  <a:pt x="5897" y="1555"/>
                </a:cubicBezTo>
                <a:cubicBezTo>
                  <a:pt x="2726" y="2189"/>
                  <a:pt x="-2149" y="9977"/>
                  <a:pt x="1084" y="9977"/>
                </a:cubicBezTo>
              </a:path>
            </a:pathLst>
          </a:custGeom>
          <a:noFill/>
          <a:ln w="9525" cap="flat" cmpd="sng">
            <a:solidFill>
              <a:srgbClr val="0000FF"/>
            </a:solidFill>
            <a:prstDash val="solid"/>
            <a:round/>
            <a:headEnd type="none" w="med" len="med"/>
            <a:tailEnd type="none" w="med" len="med"/>
          </a:ln>
        </p:spPr>
      </p:sp>
      <p:sp>
        <p:nvSpPr>
          <p:cNvPr id="156" name="Google Shape;156;p24"/>
          <p:cNvSpPr/>
          <p:nvPr/>
        </p:nvSpPr>
        <p:spPr>
          <a:xfrm>
            <a:off x="4777023" y="964298"/>
            <a:ext cx="2346075" cy="1289950"/>
          </a:xfrm>
          <a:custGeom>
            <a:avLst/>
            <a:gdLst/>
            <a:ahLst/>
            <a:cxnLst/>
            <a:rect l="l" t="t" r="r" b="b"/>
            <a:pathLst>
              <a:path w="93843" h="51598" extrusionOk="0">
                <a:moveTo>
                  <a:pt x="221" y="5074"/>
                </a:moveTo>
                <a:cubicBezTo>
                  <a:pt x="221" y="13933"/>
                  <a:pt x="-663" y="23317"/>
                  <a:pt x="2627" y="31543"/>
                </a:cubicBezTo>
                <a:cubicBezTo>
                  <a:pt x="4434" y="36061"/>
                  <a:pt x="2465" y="43076"/>
                  <a:pt x="6638" y="45580"/>
                </a:cubicBezTo>
                <a:cubicBezTo>
                  <a:pt x="11931" y="48756"/>
                  <a:pt x="18913" y="47184"/>
                  <a:pt x="25086" y="47184"/>
                </a:cubicBezTo>
                <a:cubicBezTo>
                  <a:pt x="32591" y="47184"/>
                  <a:pt x="40073" y="48078"/>
                  <a:pt x="47545" y="48789"/>
                </a:cubicBezTo>
                <a:cubicBezTo>
                  <a:pt x="57009" y="49690"/>
                  <a:pt x="67001" y="53399"/>
                  <a:pt x="76020" y="50393"/>
                </a:cubicBezTo>
                <a:cubicBezTo>
                  <a:pt x="83468" y="47910"/>
                  <a:pt x="91361" y="41968"/>
                  <a:pt x="93265" y="34351"/>
                </a:cubicBezTo>
                <a:cubicBezTo>
                  <a:pt x="95153" y="26796"/>
                  <a:pt x="91186" y="18782"/>
                  <a:pt x="88453" y="11491"/>
                </a:cubicBezTo>
                <a:cubicBezTo>
                  <a:pt x="87518" y="8997"/>
                  <a:pt x="88177" y="5469"/>
                  <a:pt x="86046" y="3871"/>
                </a:cubicBezTo>
                <a:cubicBezTo>
                  <a:pt x="77458" y="-2570"/>
                  <a:pt x="64698" y="1063"/>
                  <a:pt x="53962" y="1063"/>
                </a:cubicBezTo>
                <a:cubicBezTo>
                  <a:pt x="36150" y="1063"/>
                  <a:pt x="17902" y="-48"/>
                  <a:pt x="622" y="4272"/>
                </a:cubicBezTo>
              </a:path>
            </a:pathLst>
          </a:custGeom>
          <a:noFill/>
          <a:ln w="9525" cap="flat" cmpd="sng">
            <a:solidFill>
              <a:srgbClr val="6AA84F"/>
            </a:solidFill>
            <a:prstDash val="solid"/>
            <a:round/>
            <a:headEnd type="none" w="med" len="med"/>
            <a:tailEnd type="none" w="med" len="med"/>
          </a:ln>
        </p:spPr>
      </p:sp>
      <p:sp>
        <p:nvSpPr>
          <p:cNvPr id="157" name="Google Shape;157;p24"/>
          <p:cNvSpPr/>
          <p:nvPr/>
        </p:nvSpPr>
        <p:spPr>
          <a:xfrm>
            <a:off x="1674400" y="2312390"/>
            <a:ext cx="1252225" cy="948200"/>
          </a:xfrm>
          <a:custGeom>
            <a:avLst/>
            <a:gdLst/>
            <a:ahLst/>
            <a:cxnLst/>
            <a:rect l="l" t="t" r="r" b="b"/>
            <a:pathLst>
              <a:path w="50089" h="37928" extrusionOk="0">
                <a:moveTo>
                  <a:pt x="0" y="1236"/>
                </a:moveTo>
                <a:cubicBezTo>
                  <a:pt x="4820" y="10876"/>
                  <a:pt x="-3611" y="25699"/>
                  <a:pt x="4010" y="33320"/>
                </a:cubicBezTo>
                <a:cubicBezTo>
                  <a:pt x="8222" y="37532"/>
                  <a:pt x="15761" y="35285"/>
                  <a:pt x="21657" y="36127"/>
                </a:cubicBezTo>
                <a:cubicBezTo>
                  <a:pt x="29493" y="37246"/>
                  <a:pt x="40374" y="40303"/>
                  <a:pt x="45319" y="34122"/>
                </a:cubicBezTo>
                <a:cubicBezTo>
                  <a:pt x="51859" y="25947"/>
                  <a:pt x="52231" y="6728"/>
                  <a:pt x="42511" y="2840"/>
                </a:cubicBezTo>
                <a:cubicBezTo>
                  <a:pt x="29717" y="-2278"/>
                  <a:pt x="14983" y="1236"/>
                  <a:pt x="1203" y="1236"/>
                </a:cubicBezTo>
              </a:path>
            </a:pathLst>
          </a:custGeom>
          <a:noFill/>
          <a:ln w="9525" cap="flat" cmpd="sng">
            <a:solidFill>
              <a:srgbClr val="0000FF"/>
            </a:solidFill>
            <a:prstDash val="solid"/>
            <a:round/>
            <a:headEnd type="none" w="med" len="med"/>
            <a:tailEnd type="none" w="med" len="med"/>
          </a:ln>
        </p:spPr>
      </p:sp>
      <p:sp>
        <p:nvSpPr>
          <p:cNvPr id="158" name="Google Shape;158;p24"/>
          <p:cNvSpPr/>
          <p:nvPr/>
        </p:nvSpPr>
        <p:spPr>
          <a:xfrm>
            <a:off x="3011935" y="2400777"/>
            <a:ext cx="800650" cy="893875"/>
          </a:xfrm>
          <a:custGeom>
            <a:avLst/>
            <a:gdLst/>
            <a:ahLst/>
            <a:cxnLst/>
            <a:rect l="l" t="t" r="r" b="b"/>
            <a:pathLst>
              <a:path w="32026" h="35755" extrusionOk="0">
                <a:moveTo>
                  <a:pt x="1844" y="726"/>
                </a:moveTo>
                <a:cubicBezTo>
                  <a:pt x="1844" y="10493"/>
                  <a:pt x="-2811" y="22187"/>
                  <a:pt x="3047" y="30002"/>
                </a:cubicBezTo>
                <a:cubicBezTo>
                  <a:pt x="7333" y="35721"/>
                  <a:pt x="19249" y="37864"/>
                  <a:pt x="24303" y="32810"/>
                </a:cubicBezTo>
                <a:cubicBezTo>
                  <a:pt x="28463" y="28650"/>
                  <a:pt x="30070" y="22215"/>
                  <a:pt x="30720" y="16367"/>
                </a:cubicBezTo>
                <a:cubicBezTo>
                  <a:pt x="31192" y="12115"/>
                  <a:pt x="33287" y="6955"/>
                  <a:pt x="30720" y="3533"/>
                </a:cubicBezTo>
                <a:cubicBezTo>
                  <a:pt x="25340" y="-3640"/>
                  <a:pt x="12815" y="2330"/>
                  <a:pt x="3849" y="2330"/>
                </a:cubicBezTo>
              </a:path>
            </a:pathLst>
          </a:custGeom>
          <a:noFill/>
          <a:ln w="9525" cap="flat" cmpd="sng">
            <a:solidFill>
              <a:srgbClr val="38761D"/>
            </a:solidFill>
            <a:prstDash val="solid"/>
            <a:round/>
            <a:headEnd type="none" w="med" len="med"/>
            <a:tailEnd type="none" w="med" len="med"/>
          </a:ln>
        </p:spPr>
      </p:sp>
      <p:sp>
        <p:nvSpPr>
          <p:cNvPr id="159" name="Google Shape;159;p24"/>
          <p:cNvSpPr/>
          <p:nvPr/>
        </p:nvSpPr>
        <p:spPr>
          <a:xfrm>
            <a:off x="4932405" y="2459300"/>
            <a:ext cx="739650" cy="862675"/>
          </a:xfrm>
          <a:custGeom>
            <a:avLst/>
            <a:gdLst/>
            <a:ahLst/>
            <a:cxnLst/>
            <a:rect l="l" t="t" r="r" b="b"/>
            <a:pathLst>
              <a:path w="29586" h="34507" extrusionOk="0">
                <a:moveTo>
                  <a:pt x="3631" y="1215"/>
                </a:moveTo>
                <a:cubicBezTo>
                  <a:pt x="2677" y="7896"/>
                  <a:pt x="-1682" y="15000"/>
                  <a:pt x="824" y="21267"/>
                </a:cubicBezTo>
                <a:cubicBezTo>
                  <a:pt x="4020" y="29262"/>
                  <a:pt x="17997" y="38585"/>
                  <a:pt x="24085" y="32497"/>
                </a:cubicBezTo>
                <a:cubicBezTo>
                  <a:pt x="27593" y="28989"/>
                  <a:pt x="26126" y="22765"/>
                  <a:pt x="27695" y="18059"/>
                </a:cubicBezTo>
                <a:cubicBezTo>
                  <a:pt x="29301" y="13240"/>
                  <a:pt x="30870" y="6785"/>
                  <a:pt x="27695" y="2819"/>
                </a:cubicBezTo>
                <a:cubicBezTo>
                  <a:pt x="23912" y="-1906"/>
                  <a:pt x="15700" y="814"/>
                  <a:pt x="9647" y="814"/>
                </a:cubicBezTo>
              </a:path>
            </a:pathLst>
          </a:custGeom>
          <a:noFill/>
          <a:ln w="9525" cap="flat" cmpd="sng">
            <a:solidFill>
              <a:srgbClr val="0000FF"/>
            </a:solidFill>
            <a:prstDash val="solid"/>
            <a:round/>
            <a:headEnd type="none" w="med" len="med"/>
            <a:tailEnd type="none" w="med" len="med"/>
          </a:ln>
        </p:spPr>
      </p:sp>
      <p:sp>
        <p:nvSpPr>
          <p:cNvPr id="160" name="Google Shape;160;p24"/>
          <p:cNvSpPr/>
          <p:nvPr/>
        </p:nvSpPr>
        <p:spPr>
          <a:xfrm>
            <a:off x="5866912" y="2420483"/>
            <a:ext cx="881550" cy="833625"/>
          </a:xfrm>
          <a:custGeom>
            <a:avLst/>
            <a:gdLst/>
            <a:ahLst/>
            <a:cxnLst/>
            <a:rect l="l" t="t" r="r" b="b"/>
            <a:pathLst>
              <a:path w="35262" h="33345" extrusionOk="0">
                <a:moveTo>
                  <a:pt x="8763" y="2745"/>
                </a:moveTo>
                <a:cubicBezTo>
                  <a:pt x="4280" y="7228"/>
                  <a:pt x="-2093" y="14320"/>
                  <a:pt x="742" y="19990"/>
                </a:cubicBezTo>
                <a:cubicBezTo>
                  <a:pt x="5131" y="28768"/>
                  <a:pt x="18834" y="36409"/>
                  <a:pt x="27612" y="32022"/>
                </a:cubicBezTo>
                <a:cubicBezTo>
                  <a:pt x="34953" y="28353"/>
                  <a:pt x="37379" y="14788"/>
                  <a:pt x="32826" y="7959"/>
                </a:cubicBezTo>
                <a:cubicBezTo>
                  <a:pt x="28839" y="1979"/>
                  <a:pt x="18802" y="-2070"/>
                  <a:pt x="12372" y="1141"/>
                </a:cubicBezTo>
              </a:path>
            </a:pathLst>
          </a:custGeom>
          <a:noFill/>
          <a:ln w="9525" cap="flat" cmpd="sng">
            <a:solidFill>
              <a:srgbClr val="38761D"/>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1"/>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1"/>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9"/>
                                        </p:tgtEl>
                                        <p:attrNameLst>
                                          <p:attrName>style.visibility</p:attrName>
                                        </p:attrNameLst>
                                      </p:cBhvr>
                                      <p:to>
                                        <p:strVal val="visible"/>
                                      </p:to>
                                    </p:set>
                                    <p:animEffect transition="in" filter="fade">
                                      <p:cBhvr>
                                        <p:cTn id="17" dur="1"/>
                                        <p:tgtEl>
                                          <p:spTgt spid="15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fade">
                                      <p:cBhvr>
                                        <p:cTn id="22" dur="1"/>
                                        <p:tgtEl>
                                          <p:spTgt spid="1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8"/>
                                        </p:tgtEl>
                                        <p:attrNameLst>
                                          <p:attrName>style.visibility</p:attrName>
                                        </p:attrNameLst>
                                      </p:cBhvr>
                                      <p:to>
                                        <p:strVal val="visible"/>
                                      </p:to>
                                    </p:set>
                                    <p:animEffect transition="in" filter="fade">
                                      <p:cBhvr>
                                        <p:cTn id="27" dur="1"/>
                                        <p:tgtEl>
                                          <p:spTgt spid="1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0"/>
                                        </p:tgtEl>
                                        <p:attrNameLst>
                                          <p:attrName>style.visibility</p:attrName>
                                        </p:attrNameLst>
                                      </p:cBhvr>
                                      <p:to>
                                        <p:strVal val="visible"/>
                                      </p:to>
                                    </p:set>
                                    <p:animEffect transition="in" filter="fade">
                                      <p:cBhvr>
                                        <p:cTn id="32" dur="1"/>
                                        <p:tgtEl>
                                          <p:spTgt spid="16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1"/>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311700" y="445025"/>
            <a:ext cx="44208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a:t>Asymmetric Encryption Idea</a:t>
            </a:r>
            <a:endParaRPr/>
          </a:p>
        </p:txBody>
      </p:sp>
      <p:pic>
        <p:nvPicPr>
          <p:cNvPr id="166" name="Google Shape;166;p25"/>
          <p:cNvPicPr preferRelativeResize="0"/>
          <p:nvPr/>
        </p:nvPicPr>
        <p:blipFill>
          <a:blip r:embed="rId3">
            <a:alphaModFix/>
          </a:blip>
          <a:stretch>
            <a:fillRect/>
          </a:stretch>
        </p:blipFill>
        <p:spPr>
          <a:xfrm>
            <a:off x="152400" y="1170125"/>
            <a:ext cx="8839201" cy="3671234"/>
          </a:xfrm>
          <a:prstGeom prst="rect">
            <a:avLst/>
          </a:prstGeom>
          <a:noFill/>
          <a:ln>
            <a:noFill/>
          </a:ln>
        </p:spPr>
      </p:pic>
      <p:sp>
        <p:nvSpPr>
          <p:cNvPr id="167" name="Google Shape;167;p25"/>
          <p:cNvSpPr/>
          <p:nvPr/>
        </p:nvSpPr>
        <p:spPr>
          <a:xfrm>
            <a:off x="822150" y="1251747"/>
            <a:ext cx="991075" cy="321575"/>
          </a:xfrm>
          <a:custGeom>
            <a:avLst/>
            <a:gdLst/>
            <a:ahLst/>
            <a:cxnLst/>
            <a:rect l="l" t="t" r="r" b="b"/>
            <a:pathLst>
              <a:path w="39643" h="12863" extrusionOk="0">
                <a:moveTo>
                  <a:pt x="6016" y="62"/>
                </a:moveTo>
                <a:cubicBezTo>
                  <a:pt x="3206" y="62"/>
                  <a:pt x="159" y="5995"/>
                  <a:pt x="2407" y="7682"/>
                </a:cubicBezTo>
                <a:cubicBezTo>
                  <a:pt x="9846" y="13266"/>
                  <a:pt x="20788" y="10827"/>
                  <a:pt x="30079" y="11291"/>
                </a:cubicBezTo>
                <a:cubicBezTo>
                  <a:pt x="33153" y="11445"/>
                  <a:pt x="37720" y="14331"/>
                  <a:pt x="39303" y="11692"/>
                </a:cubicBezTo>
                <a:cubicBezTo>
                  <a:pt x="40543" y="9625"/>
                  <a:pt x="37298" y="7013"/>
                  <a:pt x="35293" y="5676"/>
                </a:cubicBezTo>
                <a:cubicBezTo>
                  <a:pt x="25381" y="-932"/>
                  <a:pt x="11912" y="62"/>
                  <a:pt x="0" y="62"/>
                </a:cubicBezTo>
              </a:path>
            </a:pathLst>
          </a:custGeom>
          <a:noFill/>
          <a:ln w="9525" cap="flat" cmpd="sng">
            <a:solidFill>
              <a:srgbClr val="FF0000"/>
            </a:solidFill>
            <a:prstDash val="solid"/>
            <a:round/>
            <a:headEnd type="none" w="med" len="med"/>
            <a:tailEnd type="none" w="med" len="med"/>
          </a:ln>
        </p:spPr>
      </p:sp>
      <p:sp>
        <p:nvSpPr>
          <p:cNvPr id="168" name="Google Shape;168;p25"/>
          <p:cNvSpPr/>
          <p:nvPr/>
        </p:nvSpPr>
        <p:spPr>
          <a:xfrm>
            <a:off x="5011002" y="1263325"/>
            <a:ext cx="939350" cy="312100"/>
          </a:xfrm>
          <a:custGeom>
            <a:avLst/>
            <a:gdLst/>
            <a:ahLst/>
            <a:cxnLst/>
            <a:rect l="l" t="t" r="r" b="b"/>
            <a:pathLst>
              <a:path w="37574" h="12484" extrusionOk="0">
                <a:moveTo>
                  <a:pt x="12920" y="802"/>
                </a:moveTo>
                <a:cubicBezTo>
                  <a:pt x="9271" y="802"/>
                  <a:pt x="5012" y="218"/>
                  <a:pt x="2092" y="2406"/>
                </a:cubicBezTo>
                <a:cubicBezTo>
                  <a:pt x="-58" y="4018"/>
                  <a:pt x="-810" y="8749"/>
                  <a:pt x="1289" y="10427"/>
                </a:cubicBezTo>
                <a:cubicBezTo>
                  <a:pt x="6511" y="14602"/>
                  <a:pt x="14656" y="10828"/>
                  <a:pt x="21342" y="10828"/>
                </a:cubicBezTo>
                <a:cubicBezTo>
                  <a:pt x="26888" y="10828"/>
                  <a:pt x="38907" y="11749"/>
                  <a:pt x="37384" y="6416"/>
                </a:cubicBezTo>
                <a:cubicBezTo>
                  <a:pt x="34926" y="-2189"/>
                  <a:pt x="19625" y="3323"/>
                  <a:pt x="11316" y="0"/>
                </a:cubicBezTo>
              </a:path>
            </a:pathLst>
          </a:custGeom>
          <a:noFill/>
          <a:ln w="9525" cap="flat" cmpd="sng">
            <a:solidFill>
              <a:srgbClr val="0000FF"/>
            </a:solidFill>
            <a:prstDash val="solid"/>
            <a:round/>
            <a:headEnd type="none" w="med" len="med"/>
            <a:tailEnd type="none" w="med" len="med"/>
          </a:ln>
        </p:spPr>
      </p:sp>
      <p:sp>
        <p:nvSpPr>
          <p:cNvPr id="169" name="Google Shape;169;p25"/>
          <p:cNvSpPr/>
          <p:nvPr/>
        </p:nvSpPr>
        <p:spPr>
          <a:xfrm>
            <a:off x="5217529" y="3328725"/>
            <a:ext cx="850925" cy="400250"/>
          </a:xfrm>
          <a:custGeom>
            <a:avLst/>
            <a:gdLst/>
            <a:ahLst/>
            <a:cxnLst/>
            <a:rect l="l" t="t" r="r" b="b"/>
            <a:pathLst>
              <a:path w="34037" h="16010" extrusionOk="0">
                <a:moveTo>
                  <a:pt x="9071" y="0"/>
                </a:moveTo>
                <a:cubicBezTo>
                  <a:pt x="5543" y="884"/>
                  <a:pt x="845" y="2830"/>
                  <a:pt x="247" y="6417"/>
                </a:cubicBezTo>
                <a:cubicBezTo>
                  <a:pt x="-247" y="9380"/>
                  <a:pt x="956" y="13173"/>
                  <a:pt x="3456" y="14839"/>
                </a:cubicBezTo>
                <a:cubicBezTo>
                  <a:pt x="8050" y="17902"/>
                  <a:pt x="14485" y="13917"/>
                  <a:pt x="19899" y="12834"/>
                </a:cubicBezTo>
                <a:cubicBezTo>
                  <a:pt x="24243" y="11965"/>
                  <a:pt x="29590" y="14289"/>
                  <a:pt x="33134" y="11631"/>
                </a:cubicBezTo>
                <a:cubicBezTo>
                  <a:pt x="36279" y="9272"/>
                  <a:pt x="30208" y="2562"/>
                  <a:pt x="26316" y="2006"/>
                </a:cubicBezTo>
                <a:cubicBezTo>
                  <a:pt x="21949" y="1382"/>
                  <a:pt x="17493" y="2006"/>
                  <a:pt x="13081" y="2006"/>
                </a:cubicBezTo>
              </a:path>
            </a:pathLst>
          </a:custGeom>
          <a:noFill/>
          <a:ln w="9525" cap="flat" cmpd="sng">
            <a:solidFill>
              <a:srgbClr val="0000FF"/>
            </a:solidFill>
            <a:prstDash val="solid"/>
            <a:round/>
            <a:headEnd type="none" w="med" len="med"/>
            <a:tailEnd type="none" w="med" len="med"/>
          </a:ln>
        </p:spPr>
      </p:sp>
      <p:sp>
        <p:nvSpPr>
          <p:cNvPr id="170" name="Google Shape;170;p25"/>
          <p:cNvSpPr txBox="1"/>
          <p:nvPr/>
        </p:nvSpPr>
        <p:spPr>
          <a:xfrm>
            <a:off x="6186250" y="445025"/>
            <a:ext cx="20754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HK" u="sng">
                <a:solidFill>
                  <a:srgbClr val="FF00FF"/>
                </a:solidFill>
              </a:rPr>
              <a:t>Device Authentication</a:t>
            </a:r>
            <a:endParaRPr u="sng">
              <a:solidFill>
                <a:srgbClr val="FF00FF"/>
              </a:solidFill>
            </a:endParaRPr>
          </a:p>
        </p:txBody>
      </p:sp>
      <p:sp>
        <p:nvSpPr>
          <p:cNvPr id="171" name="Google Shape;171;p25"/>
          <p:cNvSpPr/>
          <p:nvPr/>
        </p:nvSpPr>
        <p:spPr>
          <a:xfrm>
            <a:off x="5820305" y="1263325"/>
            <a:ext cx="923050" cy="322175"/>
          </a:xfrm>
          <a:custGeom>
            <a:avLst/>
            <a:gdLst/>
            <a:ahLst/>
            <a:cxnLst/>
            <a:rect l="l" t="t" r="r" b="b"/>
            <a:pathLst>
              <a:path w="36922" h="12887" extrusionOk="0">
                <a:moveTo>
                  <a:pt x="15039" y="2406"/>
                </a:moveTo>
                <a:cubicBezTo>
                  <a:pt x="12113" y="3137"/>
                  <a:pt x="9231" y="4411"/>
                  <a:pt x="6215" y="4411"/>
                </a:cubicBezTo>
                <a:cubicBezTo>
                  <a:pt x="4477" y="4411"/>
                  <a:pt x="2045" y="3021"/>
                  <a:pt x="1002" y="4411"/>
                </a:cubicBezTo>
                <a:cubicBezTo>
                  <a:pt x="-124" y="5912"/>
                  <a:pt x="-238" y="8348"/>
                  <a:pt x="601" y="10026"/>
                </a:cubicBezTo>
                <a:cubicBezTo>
                  <a:pt x="3183" y="15190"/>
                  <a:pt x="12073" y="11630"/>
                  <a:pt x="17846" y="11630"/>
                </a:cubicBezTo>
                <a:cubicBezTo>
                  <a:pt x="24032" y="11630"/>
                  <a:pt x="33112" y="14929"/>
                  <a:pt x="36294" y="9625"/>
                </a:cubicBezTo>
                <a:cubicBezTo>
                  <a:pt x="40047" y="3371"/>
                  <a:pt x="23937" y="0"/>
                  <a:pt x="16643" y="0"/>
                </a:cubicBezTo>
              </a:path>
            </a:pathLst>
          </a:custGeom>
          <a:noFill/>
          <a:ln w="9525" cap="flat" cmpd="sng">
            <a:solidFill>
              <a:srgbClr val="FF00FF"/>
            </a:solidFill>
            <a:prstDash val="solid"/>
            <a:round/>
            <a:headEnd type="none" w="med" len="med"/>
            <a:tailEnd type="none" w="med" len="med"/>
          </a:ln>
        </p:spPr>
      </p:sp>
      <p:sp>
        <p:nvSpPr>
          <p:cNvPr id="172" name="Google Shape;172;p25"/>
          <p:cNvSpPr/>
          <p:nvPr/>
        </p:nvSpPr>
        <p:spPr>
          <a:xfrm>
            <a:off x="5963672" y="3408950"/>
            <a:ext cx="775850" cy="279975"/>
          </a:xfrm>
          <a:custGeom>
            <a:avLst/>
            <a:gdLst/>
            <a:ahLst/>
            <a:cxnLst/>
            <a:rect l="l" t="t" r="r" b="b"/>
            <a:pathLst>
              <a:path w="31034" h="11199" extrusionOk="0">
                <a:moveTo>
                  <a:pt x="12111" y="401"/>
                </a:moveTo>
                <a:cubicBezTo>
                  <a:pt x="8440" y="401"/>
                  <a:pt x="3879" y="-189"/>
                  <a:pt x="1282" y="2406"/>
                </a:cubicBezTo>
                <a:cubicBezTo>
                  <a:pt x="-515" y="4201"/>
                  <a:pt x="-305" y="8043"/>
                  <a:pt x="1282" y="10026"/>
                </a:cubicBezTo>
                <a:cubicBezTo>
                  <a:pt x="2878" y="12020"/>
                  <a:pt x="6348" y="10828"/>
                  <a:pt x="8902" y="10828"/>
                </a:cubicBezTo>
                <a:cubicBezTo>
                  <a:pt x="15065" y="10828"/>
                  <a:pt x="21188" y="9625"/>
                  <a:pt x="27351" y="9625"/>
                </a:cubicBezTo>
                <a:cubicBezTo>
                  <a:pt x="28561" y="9625"/>
                  <a:pt x="31254" y="10398"/>
                  <a:pt x="30960" y="9224"/>
                </a:cubicBezTo>
                <a:cubicBezTo>
                  <a:pt x="28997" y="1373"/>
                  <a:pt x="15742" y="3616"/>
                  <a:pt x="8501" y="0"/>
                </a:cubicBezTo>
              </a:path>
            </a:pathLst>
          </a:custGeom>
          <a:noFill/>
          <a:ln w="9525" cap="flat" cmpd="sng">
            <a:solidFill>
              <a:srgbClr val="9900FF"/>
            </a:solidFill>
            <a:prstDash val="solid"/>
            <a:round/>
            <a:headEnd type="none" w="med" len="med"/>
            <a:tailEnd type="none" w="med" len="med"/>
          </a:ln>
        </p:spPr>
      </p:sp>
      <p:sp>
        <p:nvSpPr>
          <p:cNvPr id="173" name="Google Shape;173;p25"/>
          <p:cNvSpPr/>
          <p:nvPr/>
        </p:nvSpPr>
        <p:spPr>
          <a:xfrm>
            <a:off x="234635" y="3050794"/>
            <a:ext cx="1684200" cy="373950"/>
          </a:xfrm>
          <a:custGeom>
            <a:avLst/>
            <a:gdLst/>
            <a:ahLst/>
            <a:cxnLst/>
            <a:rect l="l" t="t" r="r" b="b"/>
            <a:pathLst>
              <a:path w="67368" h="14958" extrusionOk="0">
                <a:moveTo>
                  <a:pt x="12673" y="1893"/>
                </a:moveTo>
                <a:cubicBezTo>
                  <a:pt x="7996" y="1893"/>
                  <a:pt x="-2667" y="5806"/>
                  <a:pt x="641" y="9112"/>
                </a:cubicBezTo>
                <a:cubicBezTo>
                  <a:pt x="8665" y="17131"/>
                  <a:pt x="23005" y="13278"/>
                  <a:pt x="34330" y="13925"/>
                </a:cubicBezTo>
                <a:cubicBezTo>
                  <a:pt x="45535" y="14565"/>
                  <a:pt x="65371" y="17776"/>
                  <a:pt x="67216" y="6706"/>
                </a:cubicBezTo>
                <a:cubicBezTo>
                  <a:pt x="68432" y="-589"/>
                  <a:pt x="52954" y="1893"/>
                  <a:pt x="45559" y="1893"/>
                </a:cubicBezTo>
                <a:cubicBezTo>
                  <a:pt x="33658" y="1893"/>
                  <a:pt x="20510" y="-2627"/>
                  <a:pt x="9866" y="2695"/>
                </a:cubicBezTo>
              </a:path>
            </a:pathLst>
          </a:custGeom>
          <a:noFill/>
          <a:ln w="9525" cap="flat" cmpd="sng">
            <a:solidFill>
              <a:srgbClr val="00FF00"/>
            </a:solidFill>
            <a:prstDash val="solid"/>
            <a:round/>
            <a:headEnd type="none" w="med" len="med"/>
            <a:tailEnd type="none" w="med" len="med"/>
          </a:ln>
        </p:spPr>
      </p:sp>
      <p:sp>
        <p:nvSpPr>
          <p:cNvPr id="174" name="Google Shape;174;p25"/>
          <p:cNvSpPr/>
          <p:nvPr/>
        </p:nvSpPr>
        <p:spPr>
          <a:xfrm>
            <a:off x="7115669" y="1717729"/>
            <a:ext cx="1841625" cy="372225"/>
          </a:xfrm>
          <a:custGeom>
            <a:avLst/>
            <a:gdLst/>
            <a:ahLst/>
            <a:cxnLst/>
            <a:rect l="l" t="t" r="r" b="b"/>
            <a:pathLst>
              <a:path w="73665" h="14889" extrusionOk="0">
                <a:moveTo>
                  <a:pt x="14157" y="3480"/>
                </a:moveTo>
                <a:cubicBezTo>
                  <a:pt x="9277" y="3969"/>
                  <a:pt x="-842" y="3083"/>
                  <a:pt x="120" y="7892"/>
                </a:cubicBezTo>
                <a:cubicBezTo>
                  <a:pt x="2677" y="20675"/>
                  <a:pt x="25986" y="11903"/>
                  <a:pt x="39022" y="11903"/>
                </a:cubicBezTo>
                <a:cubicBezTo>
                  <a:pt x="46242" y="11903"/>
                  <a:pt x="53514" y="11409"/>
                  <a:pt x="60679" y="12304"/>
                </a:cubicBezTo>
                <a:cubicBezTo>
                  <a:pt x="64932" y="12835"/>
                  <a:pt x="72474" y="15661"/>
                  <a:pt x="73513" y="11502"/>
                </a:cubicBezTo>
                <a:cubicBezTo>
                  <a:pt x="74638" y="7000"/>
                  <a:pt x="67488" y="3745"/>
                  <a:pt x="63086" y="2277"/>
                </a:cubicBezTo>
                <a:cubicBezTo>
                  <a:pt x="46595" y="-3222"/>
                  <a:pt x="28333" y="3480"/>
                  <a:pt x="10949" y="3480"/>
                </a:cubicBezTo>
              </a:path>
            </a:pathLst>
          </a:custGeom>
          <a:noFill/>
          <a:ln w="9525" cap="flat" cmpd="sng">
            <a:solidFill>
              <a:srgbClr val="00FF00"/>
            </a:solidFill>
            <a:prstDash val="solid"/>
            <a:round/>
            <a:headEnd type="none" w="med" len="med"/>
            <a:tailEnd type="none" w="med" len="med"/>
          </a:ln>
        </p:spPr>
      </p:sp>
      <p:cxnSp>
        <p:nvCxnSpPr>
          <p:cNvPr id="175" name="Google Shape;175;p25"/>
          <p:cNvCxnSpPr/>
          <p:nvPr/>
        </p:nvCxnSpPr>
        <p:spPr>
          <a:xfrm rot="10800000" flipH="1">
            <a:off x="7710225" y="3960350"/>
            <a:ext cx="721800" cy="21060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25"/>
          <p:cNvCxnSpPr/>
          <p:nvPr/>
        </p:nvCxnSpPr>
        <p:spPr>
          <a:xfrm>
            <a:off x="7770400" y="3870150"/>
            <a:ext cx="621600" cy="3108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1"/>
                                        <p:tgtEl>
                                          <p:spTgt spid="1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7"/>
                                        </p:tgtEl>
                                        <p:attrNameLst>
                                          <p:attrName>style.visibility</p:attrName>
                                        </p:attrNameLst>
                                      </p:cBhvr>
                                      <p:to>
                                        <p:strVal val="visible"/>
                                      </p:to>
                                    </p:set>
                                    <p:animEffect transition="in" filter="fade">
                                      <p:cBhvr>
                                        <p:cTn id="12" dur="1"/>
                                        <p:tgtEl>
                                          <p:spTgt spid="1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
                                        </p:tgtEl>
                                        <p:attrNameLst>
                                          <p:attrName>style.visibility</p:attrName>
                                        </p:attrNameLst>
                                      </p:cBhvr>
                                      <p:to>
                                        <p:strVal val="visible"/>
                                      </p:to>
                                    </p:set>
                                    <p:animEffect transition="in" filter="fade">
                                      <p:cBhvr>
                                        <p:cTn id="17" dur="1"/>
                                        <p:tgtEl>
                                          <p:spTgt spid="168"/>
                                        </p:tgtEl>
                                      </p:cBhvr>
                                    </p:animEffect>
                                  </p:childTnLst>
                                </p:cTn>
                              </p:par>
                              <p:par>
                                <p:cTn id="18" presetID="10" presetClass="entr" presetSubtype="0" fill="hold" nodeType="withEffect">
                                  <p:stCondLst>
                                    <p:cond delay="0"/>
                                  </p:stCondLst>
                                  <p:childTnLst>
                                    <p:set>
                                      <p:cBhvr>
                                        <p:cTn id="19" dur="1" fill="hold">
                                          <p:stCondLst>
                                            <p:cond delay="0"/>
                                          </p:stCondLst>
                                        </p:cTn>
                                        <p:tgtEl>
                                          <p:spTgt spid="169"/>
                                        </p:tgtEl>
                                        <p:attrNameLst>
                                          <p:attrName>style.visibility</p:attrName>
                                        </p:attrNameLst>
                                      </p:cBhvr>
                                      <p:to>
                                        <p:strVal val="visible"/>
                                      </p:to>
                                    </p:set>
                                    <p:animEffect transition="in" filter="fade">
                                      <p:cBhvr>
                                        <p:cTn id="20" dur="1"/>
                                        <p:tgtEl>
                                          <p:spTgt spid="16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0"/>
                                        </p:tgtEl>
                                        <p:attrNameLst>
                                          <p:attrName>style.visibility</p:attrName>
                                        </p:attrNameLst>
                                      </p:cBhvr>
                                      <p:to>
                                        <p:strVal val="visible"/>
                                      </p:to>
                                    </p:set>
                                    <p:animEffect transition="in" filter="fade">
                                      <p:cBhvr>
                                        <p:cTn id="25" dur="1"/>
                                        <p:tgtEl>
                                          <p:spTgt spid="17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1"/>
                                        </p:tgtEl>
                                        <p:attrNameLst>
                                          <p:attrName>style.visibility</p:attrName>
                                        </p:attrNameLst>
                                      </p:cBhvr>
                                      <p:to>
                                        <p:strVal val="visible"/>
                                      </p:to>
                                    </p:set>
                                    <p:animEffect transition="in" filter="fade">
                                      <p:cBhvr>
                                        <p:cTn id="30" dur="1"/>
                                        <p:tgtEl>
                                          <p:spTgt spid="17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2"/>
                                        </p:tgtEl>
                                        <p:attrNameLst>
                                          <p:attrName>style.visibility</p:attrName>
                                        </p:attrNameLst>
                                      </p:cBhvr>
                                      <p:to>
                                        <p:strVal val="visible"/>
                                      </p:to>
                                    </p:set>
                                    <p:animEffect transition="in" filter="fade">
                                      <p:cBhvr>
                                        <p:cTn id="35" dur="1"/>
                                        <p:tgtEl>
                                          <p:spTgt spid="17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3"/>
                                        </p:tgtEl>
                                        <p:attrNameLst>
                                          <p:attrName>style.visibility</p:attrName>
                                        </p:attrNameLst>
                                      </p:cBhvr>
                                      <p:to>
                                        <p:strVal val="visible"/>
                                      </p:to>
                                    </p:set>
                                    <p:animEffect transition="in" filter="fade">
                                      <p:cBhvr>
                                        <p:cTn id="40" dur="1"/>
                                        <p:tgtEl>
                                          <p:spTgt spid="17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4"/>
                                        </p:tgtEl>
                                        <p:attrNameLst>
                                          <p:attrName>style.visibility</p:attrName>
                                        </p:attrNameLst>
                                      </p:cBhvr>
                                      <p:to>
                                        <p:strVal val="visible"/>
                                      </p:to>
                                    </p:set>
                                    <p:animEffect transition="in" filter="fade">
                                      <p:cBhvr>
                                        <p:cTn id="45" dur="1"/>
                                        <p:tgtEl>
                                          <p:spTgt spid="17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75"/>
                                        </p:tgtEl>
                                        <p:attrNameLst>
                                          <p:attrName>style.visibility</p:attrName>
                                        </p:attrNameLst>
                                      </p:cBhvr>
                                      <p:to>
                                        <p:strVal val="visible"/>
                                      </p:to>
                                    </p:set>
                                    <p:animEffect transition="in" filter="fade">
                                      <p:cBhvr>
                                        <p:cTn id="50" dur="1"/>
                                        <p:tgtEl>
                                          <p:spTgt spid="175"/>
                                        </p:tgtEl>
                                      </p:cBhvr>
                                    </p:animEffect>
                                  </p:childTnLst>
                                </p:cTn>
                              </p:par>
                            </p:childTnLst>
                          </p:cTn>
                        </p:par>
                        <p:par>
                          <p:cTn id="51" fill="hold">
                            <p:stCondLst>
                              <p:cond delay="0"/>
                            </p:stCondLst>
                            <p:childTnLst>
                              <p:par>
                                <p:cTn id="52" presetID="10" presetClass="entr" presetSubtype="0" fill="hold" nodeType="afterEffect">
                                  <p:stCondLst>
                                    <p:cond delay="0"/>
                                  </p:stCondLst>
                                  <p:childTnLst>
                                    <p:set>
                                      <p:cBhvr>
                                        <p:cTn id="53" dur="1" fill="hold">
                                          <p:stCondLst>
                                            <p:cond delay="0"/>
                                          </p:stCondLst>
                                        </p:cTn>
                                        <p:tgtEl>
                                          <p:spTgt spid="176"/>
                                        </p:tgtEl>
                                        <p:attrNameLst>
                                          <p:attrName>style.visibility</p:attrName>
                                        </p:attrNameLst>
                                      </p:cBhvr>
                                      <p:to>
                                        <p:strVal val="visible"/>
                                      </p:to>
                                    </p:set>
                                    <p:animEffect transition="in" filter="fade">
                                      <p:cBhvr>
                                        <p:cTn id="54" dur="1"/>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HK"/>
              <a:t>Encryption (Sharing) </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82" name="Google Shape;182;p26"/>
          <p:cNvPicPr preferRelativeResize="0"/>
          <p:nvPr/>
        </p:nvPicPr>
        <p:blipFill rotWithShape="1">
          <a:blip r:embed="rId3">
            <a:alphaModFix/>
          </a:blip>
          <a:srcRect/>
          <a:stretch/>
        </p:blipFill>
        <p:spPr>
          <a:xfrm>
            <a:off x="3533325" y="1017725"/>
            <a:ext cx="5381550" cy="3997751"/>
          </a:xfrm>
          <a:prstGeom prst="rect">
            <a:avLst/>
          </a:prstGeom>
          <a:noFill/>
          <a:ln>
            <a:noFill/>
          </a:ln>
        </p:spPr>
      </p:pic>
      <p:cxnSp>
        <p:nvCxnSpPr>
          <p:cNvPr id="183" name="Google Shape;183;p26"/>
          <p:cNvCxnSpPr/>
          <p:nvPr/>
        </p:nvCxnSpPr>
        <p:spPr>
          <a:xfrm rot="10800000">
            <a:off x="8173800" y="1796825"/>
            <a:ext cx="201300" cy="0"/>
          </a:xfrm>
          <a:prstGeom prst="straightConnector1">
            <a:avLst/>
          </a:prstGeom>
          <a:noFill/>
          <a:ln w="9525" cap="flat" cmpd="sng">
            <a:solidFill>
              <a:srgbClr val="FF0000"/>
            </a:solidFill>
            <a:prstDash val="solid"/>
            <a:round/>
            <a:headEnd type="none" w="med" len="med"/>
            <a:tailEnd type="triangle" w="med" len="med"/>
          </a:ln>
        </p:spPr>
      </p:cxnSp>
      <p:pic>
        <p:nvPicPr>
          <p:cNvPr id="184" name="Google Shape;184;p26"/>
          <p:cNvPicPr preferRelativeResize="0"/>
          <p:nvPr/>
        </p:nvPicPr>
        <p:blipFill>
          <a:blip r:embed="rId4">
            <a:alphaModFix/>
          </a:blip>
          <a:stretch>
            <a:fillRect/>
          </a:stretch>
        </p:blipFill>
        <p:spPr>
          <a:xfrm>
            <a:off x="485350" y="1867550"/>
            <a:ext cx="2816675" cy="1765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1"/>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a:t>Encryption (Sharing)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90" name="Google Shape;190;p27"/>
          <p:cNvPicPr preferRelativeResize="0"/>
          <p:nvPr/>
        </p:nvPicPr>
        <p:blipFill rotWithShape="1">
          <a:blip r:embed="rId3">
            <a:alphaModFix/>
          </a:blip>
          <a:srcRect/>
          <a:stretch/>
        </p:blipFill>
        <p:spPr>
          <a:xfrm>
            <a:off x="3533325" y="1017725"/>
            <a:ext cx="5381550" cy="3997751"/>
          </a:xfrm>
          <a:prstGeom prst="rect">
            <a:avLst/>
          </a:prstGeom>
          <a:noFill/>
          <a:ln>
            <a:noFill/>
          </a:ln>
        </p:spPr>
      </p:pic>
      <p:cxnSp>
        <p:nvCxnSpPr>
          <p:cNvPr id="191" name="Google Shape;191;p27"/>
          <p:cNvCxnSpPr/>
          <p:nvPr/>
        </p:nvCxnSpPr>
        <p:spPr>
          <a:xfrm rot="10800000">
            <a:off x="8173800" y="2406425"/>
            <a:ext cx="201300" cy="0"/>
          </a:xfrm>
          <a:prstGeom prst="straightConnector1">
            <a:avLst/>
          </a:prstGeom>
          <a:noFill/>
          <a:ln w="9525" cap="flat" cmpd="sng">
            <a:solidFill>
              <a:srgbClr val="FF0000"/>
            </a:solidFill>
            <a:prstDash val="solid"/>
            <a:round/>
            <a:headEnd type="none" w="med" len="med"/>
            <a:tailEnd type="triangle" w="med" len="med"/>
          </a:ln>
        </p:spPr>
      </p:cxnSp>
      <p:pic>
        <p:nvPicPr>
          <p:cNvPr id="192" name="Google Shape;192;p27"/>
          <p:cNvPicPr preferRelativeResize="0"/>
          <p:nvPr/>
        </p:nvPicPr>
        <p:blipFill>
          <a:blip r:embed="rId4">
            <a:alphaModFix/>
          </a:blip>
          <a:stretch>
            <a:fillRect/>
          </a:stretch>
        </p:blipFill>
        <p:spPr>
          <a:xfrm>
            <a:off x="411625" y="1976952"/>
            <a:ext cx="3121701" cy="1705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a:t>Encryption (Sharing)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98" name="Google Shape;198;p28"/>
          <p:cNvPicPr preferRelativeResize="0"/>
          <p:nvPr/>
        </p:nvPicPr>
        <p:blipFill rotWithShape="1">
          <a:blip r:embed="rId3">
            <a:alphaModFix/>
          </a:blip>
          <a:srcRect/>
          <a:stretch/>
        </p:blipFill>
        <p:spPr>
          <a:xfrm>
            <a:off x="3533325" y="1017725"/>
            <a:ext cx="5381550" cy="3997751"/>
          </a:xfrm>
          <a:prstGeom prst="rect">
            <a:avLst/>
          </a:prstGeom>
          <a:noFill/>
          <a:ln>
            <a:noFill/>
          </a:ln>
        </p:spPr>
      </p:pic>
      <p:cxnSp>
        <p:nvCxnSpPr>
          <p:cNvPr id="199" name="Google Shape;199;p28"/>
          <p:cNvCxnSpPr/>
          <p:nvPr/>
        </p:nvCxnSpPr>
        <p:spPr>
          <a:xfrm rot="10800000">
            <a:off x="8173800" y="3549425"/>
            <a:ext cx="201300" cy="0"/>
          </a:xfrm>
          <a:prstGeom prst="straightConnector1">
            <a:avLst/>
          </a:prstGeom>
          <a:noFill/>
          <a:ln w="9525" cap="flat" cmpd="sng">
            <a:solidFill>
              <a:srgbClr val="FF0000"/>
            </a:solidFill>
            <a:prstDash val="solid"/>
            <a:round/>
            <a:headEnd type="none" w="med" len="med"/>
            <a:tailEnd type="triangle" w="med" len="med"/>
          </a:ln>
        </p:spPr>
      </p:cxnSp>
      <p:pic>
        <p:nvPicPr>
          <p:cNvPr id="200" name="Google Shape;200;p28"/>
          <p:cNvPicPr preferRelativeResize="0"/>
          <p:nvPr/>
        </p:nvPicPr>
        <p:blipFill>
          <a:blip r:embed="rId4">
            <a:alphaModFix/>
          </a:blip>
          <a:stretch>
            <a:fillRect/>
          </a:stretch>
        </p:blipFill>
        <p:spPr>
          <a:xfrm>
            <a:off x="389527" y="1496825"/>
            <a:ext cx="3143800" cy="1707625"/>
          </a:xfrm>
          <a:prstGeom prst="rect">
            <a:avLst/>
          </a:prstGeom>
          <a:noFill/>
          <a:ln>
            <a:noFill/>
          </a:ln>
        </p:spPr>
      </p:pic>
      <p:pic>
        <p:nvPicPr>
          <p:cNvPr id="201" name="Google Shape;201;p28"/>
          <p:cNvPicPr preferRelativeResize="0"/>
          <p:nvPr/>
        </p:nvPicPr>
        <p:blipFill rotWithShape="1">
          <a:blip r:embed="rId5">
            <a:alphaModFix/>
          </a:blip>
          <a:srcRect t="76736"/>
          <a:stretch/>
        </p:blipFill>
        <p:spPr>
          <a:xfrm>
            <a:off x="817425" y="3589075"/>
            <a:ext cx="2466400" cy="992143"/>
          </a:xfrm>
          <a:prstGeom prst="rect">
            <a:avLst/>
          </a:prstGeom>
          <a:noFill/>
          <a:ln>
            <a:noFill/>
          </a:ln>
        </p:spPr>
      </p:pic>
      <p:cxnSp>
        <p:nvCxnSpPr>
          <p:cNvPr id="202" name="Google Shape;202;p28"/>
          <p:cNvCxnSpPr/>
          <p:nvPr/>
        </p:nvCxnSpPr>
        <p:spPr>
          <a:xfrm rot="10800000">
            <a:off x="8173800" y="4159025"/>
            <a:ext cx="201300" cy="0"/>
          </a:xfrm>
          <a:prstGeom prst="straightConnector1">
            <a:avLst/>
          </a:prstGeom>
          <a:noFill/>
          <a:ln w="9525" cap="flat" cmpd="sng">
            <a:solidFill>
              <a:srgbClr val="FF0000"/>
            </a:solidFill>
            <a:prstDash val="solid"/>
            <a:round/>
            <a:headEnd type="none" w="med" len="med"/>
            <a:tailEnd type="triangle" w="med" len="med"/>
          </a:ln>
        </p:spPr>
      </p:cxnSp>
      <p:cxnSp>
        <p:nvCxnSpPr>
          <p:cNvPr id="203" name="Google Shape;203;p28"/>
          <p:cNvCxnSpPr/>
          <p:nvPr/>
        </p:nvCxnSpPr>
        <p:spPr>
          <a:xfrm rot="10800000">
            <a:off x="8783400" y="4768625"/>
            <a:ext cx="201300" cy="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1"/>
                                        <p:tgtEl>
                                          <p:spTgt spid="2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
                                        <p:tgtEl>
                                          <p:spTgt spid="199"/>
                                        </p:tgtEl>
                                      </p:cBhvr>
                                    </p:animEffect>
                                    <p:set>
                                      <p:cBhvr>
                                        <p:cTn id="12" dur="1" fill="hold">
                                          <p:stCondLst>
                                            <p:cond delay="0"/>
                                          </p:stCondLst>
                                        </p:cTn>
                                        <p:tgtEl>
                                          <p:spTgt spid="199"/>
                                        </p:tgtEl>
                                        <p:attrNameLst>
                                          <p:attrName>style.visibility</p:attrName>
                                        </p:attrNameLst>
                                      </p:cBhvr>
                                      <p:to>
                                        <p:strVal val="hidden"/>
                                      </p:to>
                                    </p:set>
                                  </p:childTnLst>
                                </p:cTn>
                              </p:par>
                            </p:childTnLst>
                          </p:cTn>
                        </p:par>
                        <p:par>
                          <p:cTn id="13" fill="hold">
                            <p:stCondLst>
                              <p:cond delay="0"/>
                            </p:stCondLst>
                            <p:childTnLst>
                              <p:par>
                                <p:cTn id="14" presetID="10" presetClass="entr" presetSubtype="0" fill="hold" nodeType="afterEffect">
                                  <p:stCondLst>
                                    <p:cond delay="0"/>
                                  </p:stCondLst>
                                  <p:childTnLst>
                                    <p:set>
                                      <p:cBhvr>
                                        <p:cTn id="15" dur="1" fill="hold">
                                          <p:stCondLst>
                                            <p:cond delay="0"/>
                                          </p:stCondLst>
                                        </p:cTn>
                                        <p:tgtEl>
                                          <p:spTgt spid="202"/>
                                        </p:tgtEl>
                                        <p:attrNameLst>
                                          <p:attrName>style.visibility</p:attrName>
                                        </p:attrNameLst>
                                      </p:cBhvr>
                                      <p:to>
                                        <p:strVal val="visible"/>
                                      </p:to>
                                    </p:set>
                                    <p:animEffect transition="in" filter="fade">
                                      <p:cBhvr>
                                        <p:cTn id="16" dur="200"/>
                                        <p:tgtEl>
                                          <p:spTgt spid="202"/>
                                        </p:tgtEl>
                                      </p:cBhvr>
                                    </p:animEffect>
                                  </p:childTnLst>
                                </p:cTn>
                              </p:par>
                            </p:childTnLst>
                          </p:cTn>
                        </p:par>
                        <p:par>
                          <p:cTn id="17" fill="hold">
                            <p:stCondLst>
                              <p:cond delay="200"/>
                            </p:stCondLst>
                            <p:childTnLst>
                              <p:par>
                                <p:cTn id="18" presetID="10" presetClass="entr" presetSubtype="0" fill="hold" nodeType="afterEffect">
                                  <p:stCondLst>
                                    <p:cond delay="0"/>
                                  </p:stCondLst>
                                  <p:childTnLst>
                                    <p:set>
                                      <p:cBhvr>
                                        <p:cTn id="19" dur="1" fill="hold">
                                          <p:stCondLst>
                                            <p:cond delay="0"/>
                                          </p:stCondLst>
                                        </p:cTn>
                                        <p:tgtEl>
                                          <p:spTgt spid="203"/>
                                        </p:tgtEl>
                                        <p:attrNameLst>
                                          <p:attrName>style.visibility</p:attrName>
                                        </p:attrNameLst>
                                      </p:cBhvr>
                                      <p:to>
                                        <p:strVal val="visible"/>
                                      </p:to>
                                    </p:set>
                                    <p:animEffect transition="in" filter="fade">
                                      <p:cBhvr>
                                        <p:cTn id="20" dur="1"/>
                                        <p:tgtEl>
                                          <p:spTgt spid="203"/>
                                        </p:tgtEl>
                                      </p:cBhvr>
                                    </p:animEffect>
                                  </p:childTnLst>
                                </p:cTn>
                              </p:par>
                            </p:childTnLst>
                          </p:cTn>
                        </p:par>
                        <p:par>
                          <p:cTn id="21" fill="hold">
                            <p:stCondLst>
                              <p:cond delay="200"/>
                            </p:stCondLst>
                            <p:childTnLst>
                              <p:par>
                                <p:cTn id="22" presetID="10" presetClass="entr" presetSubtype="0" fill="hold" nodeType="afterEffect">
                                  <p:stCondLst>
                                    <p:cond delay="0"/>
                                  </p:stCondLst>
                                  <p:childTnLst>
                                    <p:set>
                                      <p:cBhvr>
                                        <p:cTn id="23" dur="1" fill="hold">
                                          <p:stCondLst>
                                            <p:cond delay="0"/>
                                          </p:stCondLst>
                                        </p:cTn>
                                        <p:tgtEl>
                                          <p:spTgt spid="201"/>
                                        </p:tgtEl>
                                        <p:attrNameLst>
                                          <p:attrName>style.visibility</p:attrName>
                                        </p:attrNameLst>
                                      </p:cBhvr>
                                      <p:to>
                                        <p:strVal val="visible"/>
                                      </p:to>
                                    </p:set>
                                    <p:animEffect transition="in" filter="fade">
                                      <p:cBhvr>
                                        <p:cTn id="24" dur="1"/>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a:t>Decryption (Sharing) </a:t>
            </a:r>
            <a:endParaRPr/>
          </a:p>
        </p:txBody>
      </p:sp>
      <p:pic>
        <p:nvPicPr>
          <p:cNvPr id="209" name="Google Shape;209;p29"/>
          <p:cNvPicPr preferRelativeResize="0"/>
          <p:nvPr/>
        </p:nvPicPr>
        <p:blipFill>
          <a:blip r:embed="rId3">
            <a:alphaModFix/>
          </a:blip>
          <a:stretch>
            <a:fillRect/>
          </a:stretch>
        </p:blipFill>
        <p:spPr>
          <a:xfrm>
            <a:off x="745975" y="1998950"/>
            <a:ext cx="2782099" cy="1803825"/>
          </a:xfrm>
          <a:prstGeom prst="rect">
            <a:avLst/>
          </a:prstGeom>
          <a:noFill/>
          <a:ln>
            <a:noFill/>
          </a:ln>
        </p:spPr>
      </p:pic>
      <p:pic>
        <p:nvPicPr>
          <p:cNvPr id="210" name="Google Shape;210;p29"/>
          <p:cNvPicPr preferRelativeResize="0"/>
          <p:nvPr/>
        </p:nvPicPr>
        <p:blipFill>
          <a:blip r:embed="rId4">
            <a:alphaModFix/>
          </a:blip>
          <a:stretch>
            <a:fillRect/>
          </a:stretch>
        </p:blipFill>
        <p:spPr>
          <a:xfrm>
            <a:off x="3831700" y="1017725"/>
            <a:ext cx="4774287" cy="3991025"/>
          </a:xfrm>
          <a:prstGeom prst="rect">
            <a:avLst/>
          </a:prstGeom>
          <a:noFill/>
          <a:ln>
            <a:noFill/>
          </a:ln>
        </p:spPr>
      </p:pic>
      <p:cxnSp>
        <p:nvCxnSpPr>
          <p:cNvPr id="211" name="Google Shape;211;p29"/>
          <p:cNvCxnSpPr/>
          <p:nvPr/>
        </p:nvCxnSpPr>
        <p:spPr>
          <a:xfrm flipH="1">
            <a:off x="8281725" y="1243275"/>
            <a:ext cx="190500" cy="9900"/>
          </a:xfrm>
          <a:prstGeom prst="straightConnector1">
            <a:avLst/>
          </a:prstGeom>
          <a:noFill/>
          <a:ln w="9525" cap="flat" cmpd="sng">
            <a:solidFill>
              <a:srgbClr val="FF0000"/>
            </a:solidFill>
            <a:prstDash val="solid"/>
            <a:round/>
            <a:headEnd type="none" w="med" len="med"/>
            <a:tailEnd type="triangle" w="med" len="med"/>
          </a:ln>
        </p:spPr>
      </p:cxnSp>
      <p:cxnSp>
        <p:nvCxnSpPr>
          <p:cNvPr id="212" name="Google Shape;212;p29"/>
          <p:cNvCxnSpPr/>
          <p:nvPr/>
        </p:nvCxnSpPr>
        <p:spPr>
          <a:xfrm flipH="1">
            <a:off x="8053125" y="1700475"/>
            <a:ext cx="190500" cy="99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
                                        <p:tgtEl>
                                          <p:spTgt spid="211"/>
                                        </p:tgtEl>
                                      </p:cBhvr>
                                    </p:animEffect>
                                    <p:set>
                                      <p:cBhvr>
                                        <p:cTn id="7" dur="1" fill="hold">
                                          <p:stCondLst>
                                            <p:cond delay="0"/>
                                          </p:stCondLst>
                                        </p:cTn>
                                        <p:tgtEl>
                                          <p:spTgt spid="211"/>
                                        </p:tgtEl>
                                        <p:attrNameLst>
                                          <p:attrName>style.visibility</p:attrName>
                                        </p:attrNameLst>
                                      </p:cBhvr>
                                      <p:to>
                                        <p:strVal val="hidden"/>
                                      </p:to>
                                    </p:se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212"/>
                                        </p:tgtEl>
                                        <p:attrNameLst>
                                          <p:attrName>style.visibility</p:attrName>
                                        </p:attrNameLst>
                                      </p:cBhvr>
                                      <p:to>
                                        <p:strVal val="visible"/>
                                      </p:to>
                                    </p:set>
                                    <p:animEffect transition="in" filter="fade">
                                      <p:cBhvr>
                                        <p:cTn id="11" dur="1"/>
                                        <p:tgtEl>
                                          <p:spTgt spid="212"/>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209"/>
                                        </p:tgtEl>
                                        <p:attrNameLst>
                                          <p:attrName>style.visibility</p:attrName>
                                        </p:attrNameLst>
                                      </p:cBhvr>
                                      <p:to>
                                        <p:strVal val="visible"/>
                                      </p:to>
                                    </p:set>
                                    <p:animEffect transition="in" filter="fade">
                                      <p:cBhvr>
                                        <p:cTn id="15" dur="1"/>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a:t>Decryption (Sharing) </a:t>
            </a:r>
            <a:endParaRPr/>
          </a:p>
        </p:txBody>
      </p:sp>
      <p:pic>
        <p:nvPicPr>
          <p:cNvPr id="218" name="Google Shape;218;p30"/>
          <p:cNvPicPr preferRelativeResize="0"/>
          <p:nvPr/>
        </p:nvPicPr>
        <p:blipFill>
          <a:blip r:embed="rId3">
            <a:alphaModFix/>
          </a:blip>
          <a:stretch>
            <a:fillRect/>
          </a:stretch>
        </p:blipFill>
        <p:spPr>
          <a:xfrm>
            <a:off x="3831700" y="1017725"/>
            <a:ext cx="4774287" cy="3991025"/>
          </a:xfrm>
          <a:prstGeom prst="rect">
            <a:avLst/>
          </a:prstGeom>
          <a:noFill/>
          <a:ln>
            <a:noFill/>
          </a:ln>
        </p:spPr>
      </p:pic>
      <p:cxnSp>
        <p:nvCxnSpPr>
          <p:cNvPr id="219" name="Google Shape;219;p30"/>
          <p:cNvCxnSpPr/>
          <p:nvPr/>
        </p:nvCxnSpPr>
        <p:spPr>
          <a:xfrm flipH="1">
            <a:off x="8662725" y="2157675"/>
            <a:ext cx="190500" cy="9900"/>
          </a:xfrm>
          <a:prstGeom prst="straightConnector1">
            <a:avLst/>
          </a:prstGeom>
          <a:noFill/>
          <a:ln w="9525" cap="flat" cmpd="sng">
            <a:solidFill>
              <a:srgbClr val="FF0000"/>
            </a:solidFill>
            <a:prstDash val="solid"/>
            <a:round/>
            <a:headEnd type="none" w="med" len="med"/>
            <a:tailEnd type="triangle" w="med" len="med"/>
          </a:ln>
        </p:spPr>
      </p:cxnSp>
      <p:pic>
        <p:nvPicPr>
          <p:cNvPr id="220" name="Google Shape;220;p30"/>
          <p:cNvPicPr preferRelativeResize="0"/>
          <p:nvPr/>
        </p:nvPicPr>
        <p:blipFill rotWithShape="1">
          <a:blip r:embed="rId4">
            <a:alphaModFix/>
          </a:blip>
          <a:srcRect t="3116" b="39378"/>
          <a:stretch/>
        </p:blipFill>
        <p:spPr>
          <a:xfrm>
            <a:off x="311700" y="1111425"/>
            <a:ext cx="1788275" cy="2228598"/>
          </a:xfrm>
          <a:prstGeom prst="rect">
            <a:avLst/>
          </a:prstGeom>
          <a:noFill/>
          <a:ln>
            <a:noFill/>
          </a:ln>
        </p:spPr>
      </p:pic>
      <p:pic>
        <p:nvPicPr>
          <p:cNvPr id="221" name="Google Shape;221;p30"/>
          <p:cNvPicPr preferRelativeResize="0"/>
          <p:nvPr/>
        </p:nvPicPr>
        <p:blipFill>
          <a:blip r:embed="rId5">
            <a:alphaModFix/>
          </a:blip>
          <a:stretch>
            <a:fillRect/>
          </a:stretch>
        </p:blipFill>
        <p:spPr>
          <a:xfrm>
            <a:off x="440298" y="3494750"/>
            <a:ext cx="3201275" cy="1443125"/>
          </a:xfrm>
          <a:prstGeom prst="rect">
            <a:avLst/>
          </a:prstGeom>
          <a:noFill/>
          <a:ln>
            <a:noFill/>
          </a:ln>
        </p:spPr>
      </p:pic>
      <p:pic>
        <p:nvPicPr>
          <p:cNvPr id="222" name="Google Shape;222;p30"/>
          <p:cNvPicPr preferRelativeResize="0"/>
          <p:nvPr/>
        </p:nvPicPr>
        <p:blipFill rotWithShape="1">
          <a:blip r:embed="rId6">
            <a:alphaModFix/>
          </a:blip>
          <a:srcRect b="54967"/>
          <a:stretch/>
        </p:blipFill>
        <p:spPr>
          <a:xfrm>
            <a:off x="2240675" y="1315125"/>
            <a:ext cx="1765324" cy="1694999"/>
          </a:xfrm>
          <a:prstGeom prst="rect">
            <a:avLst/>
          </a:prstGeom>
          <a:noFill/>
          <a:ln>
            <a:noFill/>
          </a:ln>
        </p:spPr>
      </p:pic>
      <p:sp>
        <p:nvSpPr>
          <p:cNvPr id="223" name="Google Shape;223;p30"/>
          <p:cNvSpPr/>
          <p:nvPr/>
        </p:nvSpPr>
        <p:spPr>
          <a:xfrm>
            <a:off x="311697" y="2673400"/>
            <a:ext cx="1833525" cy="336725"/>
          </a:xfrm>
          <a:custGeom>
            <a:avLst/>
            <a:gdLst/>
            <a:ahLst/>
            <a:cxnLst/>
            <a:rect l="l" t="t" r="r" b="b"/>
            <a:pathLst>
              <a:path w="73341" h="13469" extrusionOk="0">
                <a:moveTo>
                  <a:pt x="10642" y="0"/>
                </a:moveTo>
                <a:cubicBezTo>
                  <a:pt x="5813" y="0"/>
                  <a:pt x="-2846" y="7930"/>
                  <a:pt x="1017" y="10828"/>
                </a:cubicBezTo>
                <a:cubicBezTo>
                  <a:pt x="5727" y="14361"/>
                  <a:pt x="12855" y="12599"/>
                  <a:pt x="18663" y="11631"/>
                </a:cubicBezTo>
                <a:cubicBezTo>
                  <a:pt x="27103" y="10224"/>
                  <a:pt x="35826" y="10285"/>
                  <a:pt x="44330" y="11230"/>
                </a:cubicBezTo>
                <a:cubicBezTo>
                  <a:pt x="53971" y="12301"/>
                  <a:pt x="71834" y="17223"/>
                  <a:pt x="73206" y="7620"/>
                </a:cubicBezTo>
                <a:cubicBezTo>
                  <a:pt x="74284" y="75"/>
                  <a:pt x="58769" y="1604"/>
                  <a:pt x="51148" y="1604"/>
                </a:cubicBezTo>
                <a:cubicBezTo>
                  <a:pt x="37635" y="1604"/>
                  <a:pt x="24155" y="0"/>
                  <a:pt x="10642" y="0"/>
                </a:cubicBezTo>
              </a:path>
            </a:pathLst>
          </a:custGeom>
          <a:noFill/>
          <a:ln w="9525" cap="flat" cmpd="sng">
            <a:solidFill>
              <a:srgbClr val="0000FF"/>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1"/>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1"/>
                                        <p:tgtEl>
                                          <p:spTgt spid="2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1"/>
                                        </p:tgtEl>
                                        <p:attrNameLst>
                                          <p:attrName>style.visibility</p:attrName>
                                        </p:attrNameLst>
                                      </p:cBhvr>
                                      <p:to>
                                        <p:strVal val="visible"/>
                                      </p:to>
                                    </p:set>
                                    <p:animEffect transition="in" filter="fade">
                                      <p:cBhvr>
                                        <p:cTn id="17" dur="1"/>
                                        <p:tgtEl>
                                          <p:spTgt spid="2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2"/>
                                        </p:tgtEl>
                                        <p:attrNameLst>
                                          <p:attrName>style.visibility</p:attrName>
                                        </p:attrNameLst>
                                      </p:cBhvr>
                                      <p:to>
                                        <p:strVal val="visible"/>
                                      </p:to>
                                    </p:set>
                                    <p:animEffect transition="in" filter="fade">
                                      <p:cBhvr>
                                        <p:cTn id="22" dur="1"/>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a:t>Decryption (Sharing) </a:t>
            </a:r>
            <a:endParaRPr/>
          </a:p>
        </p:txBody>
      </p:sp>
      <p:pic>
        <p:nvPicPr>
          <p:cNvPr id="229" name="Google Shape;229;p31"/>
          <p:cNvPicPr preferRelativeResize="0"/>
          <p:nvPr/>
        </p:nvPicPr>
        <p:blipFill>
          <a:blip r:embed="rId3">
            <a:alphaModFix/>
          </a:blip>
          <a:stretch>
            <a:fillRect/>
          </a:stretch>
        </p:blipFill>
        <p:spPr>
          <a:xfrm>
            <a:off x="3831700" y="1017725"/>
            <a:ext cx="4774287" cy="3991025"/>
          </a:xfrm>
          <a:prstGeom prst="rect">
            <a:avLst/>
          </a:prstGeom>
          <a:noFill/>
          <a:ln>
            <a:noFill/>
          </a:ln>
        </p:spPr>
      </p:pic>
      <p:cxnSp>
        <p:nvCxnSpPr>
          <p:cNvPr id="230" name="Google Shape;230;p31"/>
          <p:cNvCxnSpPr/>
          <p:nvPr/>
        </p:nvCxnSpPr>
        <p:spPr>
          <a:xfrm flipH="1">
            <a:off x="8205525" y="3072075"/>
            <a:ext cx="190500" cy="9900"/>
          </a:xfrm>
          <a:prstGeom prst="straightConnector1">
            <a:avLst/>
          </a:prstGeom>
          <a:noFill/>
          <a:ln w="9525" cap="flat" cmpd="sng">
            <a:solidFill>
              <a:srgbClr val="FF0000"/>
            </a:solidFill>
            <a:prstDash val="solid"/>
            <a:round/>
            <a:headEnd type="none" w="med" len="med"/>
            <a:tailEnd type="triangle" w="med" len="med"/>
          </a:ln>
        </p:spPr>
      </p:cxnSp>
      <p:pic>
        <p:nvPicPr>
          <p:cNvPr id="231" name="Google Shape;231;p31"/>
          <p:cNvPicPr preferRelativeResize="0"/>
          <p:nvPr/>
        </p:nvPicPr>
        <p:blipFill>
          <a:blip r:embed="rId4">
            <a:alphaModFix/>
          </a:blip>
          <a:stretch>
            <a:fillRect/>
          </a:stretch>
        </p:blipFill>
        <p:spPr>
          <a:xfrm>
            <a:off x="467300" y="2100900"/>
            <a:ext cx="3172251" cy="1496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1"/>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a:t>Overview - What are we doing?</a:t>
            </a:r>
            <a:endParaRPr/>
          </a:p>
        </p:txBody>
      </p:sp>
      <p:pic>
        <p:nvPicPr>
          <p:cNvPr id="61" name="Google Shape;61;p14"/>
          <p:cNvPicPr preferRelativeResize="0"/>
          <p:nvPr/>
        </p:nvPicPr>
        <p:blipFill>
          <a:blip r:embed="rId3">
            <a:alphaModFix/>
          </a:blip>
          <a:stretch>
            <a:fillRect/>
          </a:stretch>
        </p:blipFill>
        <p:spPr>
          <a:xfrm>
            <a:off x="887374" y="971250"/>
            <a:ext cx="7074175" cy="4172250"/>
          </a:xfrm>
          <a:prstGeom prst="rect">
            <a:avLst/>
          </a:prstGeom>
          <a:noFill/>
          <a:ln>
            <a:noFill/>
          </a:ln>
        </p:spPr>
      </p:pic>
      <p:pic>
        <p:nvPicPr>
          <p:cNvPr id="62" name="Google Shape;62;p14"/>
          <p:cNvPicPr preferRelativeResize="0"/>
          <p:nvPr/>
        </p:nvPicPr>
        <p:blipFill rotWithShape="1">
          <a:blip r:embed="rId4">
            <a:alphaModFix/>
          </a:blip>
          <a:srcRect l="15494" t="18884" r="33268" b="29909"/>
          <a:stretch/>
        </p:blipFill>
        <p:spPr>
          <a:xfrm>
            <a:off x="5246600" y="184300"/>
            <a:ext cx="3379349" cy="1899650"/>
          </a:xfrm>
          <a:prstGeom prst="rect">
            <a:avLst/>
          </a:prstGeom>
          <a:noFill/>
          <a:ln>
            <a:noFill/>
          </a:ln>
        </p:spPr>
      </p:pic>
      <p:pic>
        <p:nvPicPr>
          <p:cNvPr id="63" name="Google Shape;63;p14"/>
          <p:cNvPicPr preferRelativeResize="0"/>
          <p:nvPr/>
        </p:nvPicPr>
        <p:blipFill rotWithShape="1">
          <a:blip r:embed="rId5">
            <a:alphaModFix/>
          </a:blip>
          <a:srcRect l="15711" t="16568" r="29042" b="59560"/>
          <a:stretch/>
        </p:blipFill>
        <p:spPr>
          <a:xfrm>
            <a:off x="4754150" y="3883400"/>
            <a:ext cx="4078152" cy="991175"/>
          </a:xfrm>
          <a:prstGeom prst="rect">
            <a:avLst/>
          </a:prstGeom>
          <a:noFill/>
          <a:ln>
            <a:noFill/>
          </a:ln>
        </p:spPr>
      </p:pic>
      <p:sp>
        <p:nvSpPr>
          <p:cNvPr id="64" name="Google Shape;64;p14"/>
          <p:cNvSpPr/>
          <p:nvPr/>
        </p:nvSpPr>
        <p:spPr>
          <a:xfrm>
            <a:off x="2815915" y="2505714"/>
            <a:ext cx="2124850" cy="1139525"/>
          </a:xfrm>
          <a:custGeom>
            <a:avLst/>
            <a:gdLst/>
            <a:ahLst/>
            <a:cxnLst/>
            <a:rect l="l" t="t" r="r" b="b"/>
            <a:pathLst>
              <a:path w="84994" h="45581" extrusionOk="0">
                <a:moveTo>
                  <a:pt x="14858" y="3833"/>
                </a:moveTo>
                <a:cubicBezTo>
                  <a:pt x="7350" y="5084"/>
                  <a:pt x="1003" y="13744"/>
                  <a:pt x="163" y="21309"/>
                </a:cubicBezTo>
                <a:cubicBezTo>
                  <a:pt x="-491" y="27193"/>
                  <a:pt x="3180" y="33911"/>
                  <a:pt x="8106" y="37196"/>
                </a:cubicBezTo>
                <a:cubicBezTo>
                  <a:pt x="23813" y="47669"/>
                  <a:pt x="46191" y="46936"/>
                  <a:pt x="64506" y="42359"/>
                </a:cubicBezTo>
                <a:cubicBezTo>
                  <a:pt x="71692" y="40563"/>
                  <a:pt x="81625" y="38662"/>
                  <a:pt x="83968" y="31635"/>
                </a:cubicBezTo>
                <a:cubicBezTo>
                  <a:pt x="87219" y="21886"/>
                  <a:pt x="82200" y="6286"/>
                  <a:pt x="72450" y="3038"/>
                </a:cubicBezTo>
                <a:cubicBezTo>
                  <a:pt x="63384" y="17"/>
                  <a:pt x="53408" y="1052"/>
                  <a:pt x="43852" y="1052"/>
                </a:cubicBezTo>
                <a:cubicBezTo>
                  <a:pt x="37227" y="1052"/>
                  <a:pt x="30567" y="-563"/>
                  <a:pt x="23993" y="258"/>
                </a:cubicBezTo>
                <a:cubicBezTo>
                  <a:pt x="18796" y="907"/>
                  <a:pt x="14535" y="5818"/>
                  <a:pt x="9298" y="5818"/>
                </a:cubicBezTo>
              </a:path>
            </a:pathLst>
          </a:custGeom>
          <a:noFill/>
          <a:ln w="9525" cap="flat" cmpd="sng">
            <a:solidFill>
              <a:srgbClr val="FF0000"/>
            </a:solidFill>
            <a:prstDash val="solid"/>
            <a:round/>
            <a:headEnd type="none" w="med" len="med"/>
            <a:tailEnd type="none" w="med" len="med"/>
          </a:ln>
        </p:spPr>
      </p:sp>
      <p:sp>
        <p:nvSpPr>
          <p:cNvPr id="65" name="Google Shape;65;p14"/>
          <p:cNvSpPr/>
          <p:nvPr/>
        </p:nvSpPr>
        <p:spPr>
          <a:xfrm>
            <a:off x="3933071" y="2356175"/>
            <a:ext cx="620800" cy="280975"/>
          </a:xfrm>
          <a:custGeom>
            <a:avLst/>
            <a:gdLst/>
            <a:ahLst/>
            <a:cxnLst/>
            <a:rect l="l" t="t" r="r" b="b"/>
            <a:pathLst>
              <a:path w="24832" h="11239" extrusionOk="0">
                <a:moveTo>
                  <a:pt x="8312" y="2407"/>
                </a:moveTo>
                <a:cubicBezTo>
                  <a:pt x="5352" y="1667"/>
                  <a:pt x="-1402" y="4279"/>
                  <a:pt x="291" y="6818"/>
                </a:cubicBezTo>
                <a:cubicBezTo>
                  <a:pt x="3205" y="11189"/>
                  <a:pt x="10278" y="10829"/>
                  <a:pt x="15531" y="10829"/>
                </a:cubicBezTo>
                <a:cubicBezTo>
                  <a:pt x="18499" y="10829"/>
                  <a:pt x="23027" y="12281"/>
                  <a:pt x="24354" y="9626"/>
                </a:cubicBezTo>
                <a:cubicBezTo>
                  <a:pt x="27298" y="3738"/>
                  <a:pt x="13692" y="0"/>
                  <a:pt x="7109" y="0"/>
                </a:cubicBezTo>
              </a:path>
            </a:pathLst>
          </a:custGeom>
          <a:noFill/>
          <a:ln w="9525" cap="flat" cmpd="sng">
            <a:solidFill>
              <a:srgbClr val="FF0000"/>
            </a:solidFill>
            <a:prstDash val="solid"/>
            <a:round/>
            <a:headEnd type="none" w="med" len="med"/>
            <a:tailEnd type="none" w="med" len="med"/>
          </a:ln>
        </p:spPr>
      </p:sp>
      <p:sp>
        <p:nvSpPr>
          <p:cNvPr id="66" name="Google Shape;66;p14"/>
          <p:cNvSpPr/>
          <p:nvPr/>
        </p:nvSpPr>
        <p:spPr>
          <a:xfrm>
            <a:off x="5523235" y="2441652"/>
            <a:ext cx="616925" cy="263800"/>
          </a:xfrm>
          <a:custGeom>
            <a:avLst/>
            <a:gdLst/>
            <a:ahLst/>
            <a:cxnLst/>
            <a:rect l="l" t="t" r="r" b="b"/>
            <a:pathLst>
              <a:path w="24677" h="10552" extrusionOk="0">
                <a:moveTo>
                  <a:pt x="9275" y="592"/>
                </a:moveTo>
                <a:cubicBezTo>
                  <a:pt x="6455" y="592"/>
                  <a:pt x="3109" y="-298"/>
                  <a:pt x="853" y="1394"/>
                </a:cubicBezTo>
                <a:cubicBezTo>
                  <a:pt x="-660" y="2528"/>
                  <a:pt x="82" y="5960"/>
                  <a:pt x="1655" y="7009"/>
                </a:cubicBezTo>
                <a:cubicBezTo>
                  <a:pt x="6411" y="10179"/>
                  <a:pt x="12783" y="10217"/>
                  <a:pt x="18499" y="10217"/>
                </a:cubicBezTo>
                <a:cubicBezTo>
                  <a:pt x="20109" y="10217"/>
                  <a:pt x="22419" y="11156"/>
                  <a:pt x="23312" y="9816"/>
                </a:cubicBezTo>
                <a:cubicBezTo>
                  <a:pt x="24721" y="7703"/>
                  <a:pt x="25425" y="3605"/>
                  <a:pt x="23312" y="2196"/>
                </a:cubicBezTo>
                <a:cubicBezTo>
                  <a:pt x="19159" y="-573"/>
                  <a:pt x="13464" y="191"/>
                  <a:pt x="8473" y="191"/>
                </a:cubicBezTo>
              </a:path>
            </a:pathLst>
          </a:custGeom>
          <a:noFill/>
          <a:ln w="9525" cap="flat" cmpd="sng">
            <a:solidFill>
              <a:srgbClr val="FF0000"/>
            </a:solidFill>
            <a:prstDash val="solid"/>
            <a:round/>
            <a:headEnd type="none" w="med" len="med"/>
            <a:tailEnd type="none" w="med" len="med"/>
          </a:ln>
        </p:spPr>
      </p:sp>
      <p:sp>
        <p:nvSpPr>
          <p:cNvPr id="67" name="Google Shape;67;p14"/>
          <p:cNvSpPr/>
          <p:nvPr/>
        </p:nvSpPr>
        <p:spPr>
          <a:xfrm>
            <a:off x="4684626" y="2772245"/>
            <a:ext cx="842350" cy="249575"/>
          </a:xfrm>
          <a:custGeom>
            <a:avLst/>
            <a:gdLst/>
            <a:ahLst/>
            <a:cxnLst/>
            <a:rect l="l" t="t" r="r" b="b"/>
            <a:pathLst>
              <a:path w="33694" h="9983" extrusionOk="0">
                <a:moveTo>
                  <a:pt x="11938" y="1806"/>
                </a:moveTo>
                <a:cubicBezTo>
                  <a:pt x="8193" y="1806"/>
                  <a:pt x="2636" y="-1807"/>
                  <a:pt x="709" y="1405"/>
                </a:cubicBezTo>
                <a:cubicBezTo>
                  <a:pt x="-47" y="2666"/>
                  <a:pt x="-331" y="4776"/>
                  <a:pt x="709" y="5816"/>
                </a:cubicBezTo>
                <a:cubicBezTo>
                  <a:pt x="5344" y="10451"/>
                  <a:pt x="13405" y="9827"/>
                  <a:pt x="19959" y="9827"/>
                </a:cubicBezTo>
                <a:cubicBezTo>
                  <a:pt x="24825" y="9827"/>
                  <a:pt x="32415" y="9334"/>
                  <a:pt x="33595" y="4613"/>
                </a:cubicBezTo>
                <a:cubicBezTo>
                  <a:pt x="33991" y="3030"/>
                  <a:pt x="31167" y="2202"/>
                  <a:pt x="29584" y="1806"/>
                </a:cubicBezTo>
                <a:cubicBezTo>
                  <a:pt x="22829" y="118"/>
                  <a:pt x="15693" y="603"/>
                  <a:pt x="8730" y="603"/>
                </a:cubicBezTo>
              </a:path>
            </a:pathLst>
          </a:custGeom>
          <a:noFill/>
          <a:ln w="9525" cap="flat" cmpd="sng">
            <a:solidFill>
              <a:srgbClr val="FF0000"/>
            </a:solidFill>
            <a:prstDash val="solid"/>
            <a:round/>
            <a:headEnd type="none" w="med" len="med"/>
            <a:tailEnd type="none" w="med" len="med"/>
          </a:ln>
        </p:spPr>
      </p:sp>
      <p:sp>
        <p:nvSpPr>
          <p:cNvPr id="68" name="Google Shape;68;p14"/>
          <p:cNvSpPr/>
          <p:nvPr/>
        </p:nvSpPr>
        <p:spPr>
          <a:xfrm>
            <a:off x="3888676" y="1704475"/>
            <a:ext cx="725400" cy="417250"/>
          </a:xfrm>
          <a:custGeom>
            <a:avLst/>
            <a:gdLst/>
            <a:ahLst/>
            <a:cxnLst/>
            <a:rect l="l" t="t" r="r" b="b"/>
            <a:pathLst>
              <a:path w="29016" h="16690" extrusionOk="0">
                <a:moveTo>
                  <a:pt x="11291" y="3609"/>
                </a:moveTo>
                <a:cubicBezTo>
                  <a:pt x="8011" y="2953"/>
                  <a:pt x="3629" y="842"/>
                  <a:pt x="1265" y="3208"/>
                </a:cubicBezTo>
                <a:cubicBezTo>
                  <a:pt x="-823" y="5297"/>
                  <a:pt x="-21" y="9943"/>
                  <a:pt x="2067" y="12032"/>
                </a:cubicBezTo>
                <a:cubicBezTo>
                  <a:pt x="6078" y="16046"/>
                  <a:pt x="12835" y="16443"/>
                  <a:pt x="18510" y="16443"/>
                </a:cubicBezTo>
                <a:cubicBezTo>
                  <a:pt x="21611" y="16443"/>
                  <a:pt x="25541" y="17433"/>
                  <a:pt x="27734" y="15240"/>
                </a:cubicBezTo>
                <a:cubicBezTo>
                  <a:pt x="33976" y="8998"/>
                  <a:pt x="14904" y="0"/>
                  <a:pt x="6077" y="0"/>
                </a:cubicBezTo>
              </a:path>
            </a:pathLst>
          </a:custGeom>
          <a:noFill/>
          <a:ln w="9525" cap="flat" cmpd="sng">
            <a:solidFill>
              <a:srgbClr val="FF0000"/>
            </a:solidFill>
            <a:prstDash val="solid"/>
            <a:round/>
            <a:headEnd type="none" w="med" len="med"/>
            <a:tailEnd type="none" w="med" len="med"/>
          </a:ln>
        </p:spPr>
      </p:sp>
      <p:sp>
        <p:nvSpPr>
          <p:cNvPr id="69" name="Google Shape;69;p14"/>
          <p:cNvSpPr/>
          <p:nvPr/>
        </p:nvSpPr>
        <p:spPr>
          <a:xfrm>
            <a:off x="5530096" y="3081769"/>
            <a:ext cx="650025" cy="324450"/>
          </a:xfrm>
          <a:custGeom>
            <a:avLst/>
            <a:gdLst/>
            <a:ahLst/>
            <a:cxnLst/>
            <a:rect l="l" t="t" r="r" b="b"/>
            <a:pathLst>
              <a:path w="26001" h="12978" extrusionOk="0">
                <a:moveTo>
                  <a:pt x="10604" y="1055"/>
                </a:moveTo>
                <a:cubicBezTo>
                  <a:pt x="8328" y="1055"/>
                  <a:pt x="5397" y="-956"/>
                  <a:pt x="3787" y="654"/>
                </a:cubicBezTo>
                <a:cubicBezTo>
                  <a:pt x="1605" y="2836"/>
                  <a:pt x="-1589" y="7765"/>
                  <a:pt x="979" y="9477"/>
                </a:cubicBezTo>
                <a:cubicBezTo>
                  <a:pt x="7919" y="14104"/>
                  <a:pt x="23821" y="14762"/>
                  <a:pt x="25844" y="6670"/>
                </a:cubicBezTo>
                <a:cubicBezTo>
                  <a:pt x="27096" y="1661"/>
                  <a:pt x="16570" y="1055"/>
                  <a:pt x="11407" y="1055"/>
                </a:cubicBezTo>
              </a:path>
            </a:pathLst>
          </a:custGeom>
          <a:noFill/>
          <a:ln w="9525" cap="flat" cmpd="sng">
            <a:solidFill>
              <a:srgbClr val="FF0000"/>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
                                        <p:tgtEl>
                                          <p:spTgt spid="64"/>
                                        </p:tgtEl>
                                      </p:cBhvr>
                                    </p:animEffect>
                                    <p:set>
                                      <p:cBhvr>
                                        <p:cTn id="12" dur="1" fill="hold">
                                          <p:stCondLst>
                                            <p:cond delay="0"/>
                                          </p:stCondLst>
                                        </p:cTn>
                                        <p:tgtEl>
                                          <p:spTgt spid="6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1"/>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1"/>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
                                        <p:tgtEl>
                                          <p:spTgt spid="65"/>
                                        </p:tgtEl>
                                      </p:cBhvr>
                                    </p:animEffect>
                                    <p:set>
                                      <p:cBhvr>
                                        <p:cTn id="27" dur="1" fill="hold">
                                          <p:stCondLst>
                                            <p:cond delay="0"/>
                                          </p:stCondLst>
                                        </p:cTn>
                                        <p:tgtEl>
                                          <p:spTgt spid="65"/>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1"/>
                                        <p:tgtEl>
                                          <p:spTgt spid="66"/>
                                        </p:tgtEl>
                                      </p:cBhvr>
                                    </p:animEffect>
                                    <p:set>
                                      <p:cBhvr>
                                        <p:cTn id="30" dur="1" fill="hold">
                                          <p:stCondLst>
                                            <p:cond delay="0"/>
                                          </p:stCondLst>
                                        </p:cTn>
                                        <p:tgtEl>
                                          <p:spTgt spid="6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1"/>
                                        <p:tgtEl>
                                          <p:spTgt spid="6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fade">
                                      <p:cBhvr>
                                        <p:cTn id="40" dur="1"/>
                                        <p:tgtEl>
                                          <p:spTgt spid="6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1"/>
                                        <p:tgtEl>
                                          <p:spTgt spid="67"/>
                                        </p:tgtEl>
                                      </p:cBhvr>
                                    </p:animEffect>
                                    <p:set>
                                      <p:cBhvr>
                                        <p:cTn id="45" dur="1" fill="hold">
                                          <p:stCondLst>
                                            <p:cond delay="0"/>
                                          </p:stCondLst>
                                        </p:cTn>
                                        <p:tgtEl>
                                          <p:spTgt spid="67"/>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1"/>
                                        <p:tgtEl>
                                          <p:spTgt spid="68"/>
                                        </p:tgtEl>
                                      </p:cBhvr>
                                    </p:animEffect>
                                    <p:set>
                                      <p:cBhvr>
                                        <p:cTn id="48" dur="1" fill="hold">
                                          <p:stCondLst>
                                            <p:cond delay="0"/>
                                          </p:stCondLst>
                                        </p:cTn>
                                        <p:tgtEl>
                                          <p:spTgt spid="6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1"/>
                                        <p:tgtEl>
                                          <p:spTgt spid="6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1"/>
                                        <p:tgtEl>
                                          <p:spTgt spid="6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fade">
                                      <p:cBhvr>
                                        <p:cTn id="63" dur="1"/>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a:t>Decryption (Sharing) </a:t>
            </a:r>
            <a:endParaRPr/>
          </a:p>
        </p:txBody>
      </p:sp>
      <p:pic>
        <p:nvPicPr>
          <p:cNvPr id="237" name="Google Shape;237;p32"/>
          <p:cNvPicPr preferRelativeResize="0"/>
          <p:nvPr/>
        </p:nvPicPr>
        <p:blipFill>
          <a:blip r:embed="rId3">
            <a:alphaModFix/>
          </a:blip>
          <a:stretch>
            <a:fillRect/>
          </a:stretch>
        </p:blipFill>
        <p:spPr>
          <a:xfrm>
            <a:off x="3831700" y="1017725"/>
            <a:ext cx="4774287" cy="3991025"/>
          </a:xfrm>
          <a:prstGeom prst="rect">
            <a:avLst/>
          </a:prstGeom>
          <a:noFill/>
          <a:ln>
            <a:noFill/>
          </a:ln>
        </p:spPr>
      </p:pic>
      <p:cxnSp>
        <p:nvCxnSpPr>
          <p:cNvPr id="238" name="Google Shape;238;p32"/>
          <p:cNvCxnSpPr/>
          <p:nvPr/>
        </p:nvCxnSpPr>
        <p:spPr>
          <a:xfrm flipH="1">
            <a:off x="8586525" y="3986475"/>
            <a:ext cx="190500" cy="9900"/>
          </a:xfrm>
          <a:prstGeom prst="straightConnector1">
            <a:avLst/>
          </a:prstGeom>
          <a:noFill/>
          <a:ln w="9525" cap="flat" cmpd="sng">
            <a:solidFill>
              <a:srgbClr val="FF0000"/>
            </a:solidFill>
            <a:prstDash val="solid"/>
            <a:round/>
            <a:headEnd type="none" w="med" len="med"/>
            <a:tailEnd type="triangle" w="med" len="med"/>
          </a:ln>
        </p:spPr>
      </p:cxnSp>
      <p:pic>
        <p:nvPicPr>
          <p:cNvPr id="239" name="Google Shape;239;p32"/>
          <p:cNvPicPr preferRelativeResize="0"/>
          <p:nvPr/>
        </p:nvPicPr>
        <p:blipFill rotWithShape="1">
          <a:blip r:embed="rId4">
            <a:alphaModFix/>
          </a:blip>
          <a:srcRect l="16950" t="18843" r="23490" b="57472"/>
          <a:stretch/>
        </p:blipFill>
        <p:spPr>
          <a:xfrm>
            <a:off x="415825" y="1149713"/>
            <a:ext cx="3255460" cy="1726049"/>
          </a:xfrm>
          <a:prstGeom prst="rect">
            <a:avLst/>
          </a:prstGeom>
          <a:noFill/>
          <a:ln>
            <a:noFill/>
          </a:ln>
        </p:spPr>
      </p:pic>
      <p:pic>
        <p:nvPicPr>
          <p:cNvPr id="240" name="Google Shape;240;p32"/>
          <p:cNvPicPr preferRelativeResize="0"/>
          <p:nvPr/>
        </p:nvPicPr>
        <p:blipFill rotWithShape="1">
          <a:blip r:embed="rId5">
            <a:alphaModFix/>
          </a:blip>
          <a:srcRect t="80484"/>
          <a:stretch/>
        </p:blipFill>
        <p:spPr>
          <a:xfrm>
            <a:off x="311700" y="3510175"/>
            <a:ext cx="3369125" cy="962500"/>
          </a:xfrm>
          <a:prstGeom prst="rect">
            <a:avLst/>
          </a:prstGeom>
          <a:noFill/>
          <a:ln>
            <a:noFill/>
          </a:ln>
        </p:spPr>
      </p:pic>
      <p:cxnSp>
        <p:nvCxnSpPr>
          <p:cNvPr id="241" name="Google Shape;241;p32"/>
          <p:cNvCxnSpPr/>
          <p:nvPr/>
        </p:nvCxnSpPr>
        <p:spPr>
          <a:xfrm flipH="1">
            <a:off x="8586525" y="4367475"/>
            <a:ext cx="190500" cy="99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1000"/>
                                        <p:tgtEl>
                                          <p:spTgt spid="2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
                                        <p:tgtEl>
                                          <p:spTgt spid="238"/>
                                        </p:tgtEl>
                                      </p:cBhvr>
                                    </p:animEffect>
                                    <p:set>
                                      <p:cBhvr>
                                        <p:cTn id="12" dur="1" fill="hold">
                                          <p:stCondLst>
                                            <p:cond delay="0"/>
                                          </p:stCondLst>
                                        </p:cTn>
                                        <p:tgtEl>
                                          <p:spTgt spid="238"/>
                                        </p:tgtEl>
                                        <p:attrNameLst>
                                          <p:attrName>style.visibility</p:attrName>
                                        </p:attrNameLst>
                                      </p:cBhvr>
                                      <p:to>
                                        <p:strVal val="hidden"/>
                                      </p:to>
                                    </p:set>
                                  </p:childTnLst>
                                </p:cTn>
                              </p:par>
                            </p:childTnLst>
                          </p:cTn>
                        </p:par>
                        <p:par>
                          <p:cTn id="13" fill="hold">
                            <p:stCondLst>
                              <p:cond delay="0"/>
                            </p:stCondLst>
                            <p:childTnLst>
                              <p:par>
                                <p:cTn id="14" presetID="10" presetClass="entr" presetSubtype="0" fill="hold" nodeType="after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fade">
                                      <p:cBhvr>
                                        <p:cTn id="16" dur="1"/>
                                        <p:tgtEl>
                                          <p:spTgt spid="241"/>
                                        </p:tgtEl>
                                      </p:cBhvr>
                                    </p:animEffect>
                                  </p:childTnLst>
                                </p:cTn>
                              </p:par>
                            </p:childTnLst>
                          </p:cTn>
                        </p:par>
                        <p:par>
                          <p:cTn id="17" fill="hold">
                            <p:stCondLst>
                              <p:cond delay="0"/>
                            </p:stCondLst>
                            <p:childTnLst>
                              <p:par>
                                <p:cTn id="18" presetID="10" presetClass="entr" presetSubtype="0" fill="hold" nodeType="afterEffect">
                                  <p:stCondLst>
                                    <p:cond delay="0"/>
                                  </p:stCondLst>
                                  <p:childTnLst>
                                    <p:set>
                                      <p:cBhvr>
                                        <p:cTn id="19" dur="1" fill="hold">
                                          <p:stCondLst>
                                            <p:cond delay="0"/>
                                          </p:stCondLst>
                                        </p:cTn>
                                        <p:tgtEl>
                                          <p:spTgt spid="240"/>
                                        </p:tgtEl>
                                        <p:attrNameLst>
                                          <p:attrName>style.visibility</p:attrName>
                                        </p:attrNameLst>
                                      </p:cBhvr>
                                      <p:to>
                                        <p:strVal val="visible"/>
                                      </p:to>
                                    </p:set>
                                    <p:animEffect transition="in" filter="fade">
                                      <p:cBhvr>
                                        <p:cTn id="20" dur="1"/>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a:t>Folder management</a:t>
            </a:r>
            <a:endParaRPr/>
          </a:p>
        </p:txBody>
      </p:sp>
      <p:pic>
        <p:nvPicPr>
          <p:cNvPr id="247" name="Google Shape;247;p33"/>
          <p:cNvPicPr preferRelativeResize="0"/>
          <p:nvPr/>
        </p:nvPicPr>
        <p:blipFill rotWithShape="1">
          <a:blip r:embed="rId3">
            <a:alphaModFix/>
          </a:blip>
          <a:srcRect t="15440" b="8311"/>
          <a:stretch/>
        </p:blipFill>
        <p:spPr>
          <a:xfrm>
            <a:off x="3256250" y="824175"/>
            <a:ext cx="2492950" cy="41197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HK"/>
              <a:t>Add receiver public</a:t>
            </a:r>
            <a:endParaRPr/>
          </a:p>
        </p:txBody>
      </p:sp>
      <p:pic>
        <p:nvPicPr>
          <p:cNvPr id="253" name="Google Shape;253;p34"/>
          <p:cNvPicPr preferRelativeResize="0"/>
          <p:nvPr/>
        </p:nvPicPr>
        <p:blipFill>
          <a:blip r:embed="rId3">
            <a:alphaModFix/>
          </a:blip>
          <a:stretch>
            <a:fillRect/>
          </a:stretch>
        </p:blipFill>
        <p:spPr>
          <a:xfrm>
            <a:off x="658725" y="973326"/>
            <a:ext cx="3203000" cy="4081225"/>
          </a:xfrm>
          <a:prstGeom prst="rect">
            <a:avLst/>
          </a:prstGeom>
          <a:noFill/>
          <a:ln>
            <a:noFill/>
          </a:ln>
        </p:spPr>
      </p:pic>
      <p:sp>
        <p:nvSpPr>
          <p:cNvPr id="254" name="Google Shape;254;p34"/>
          <p:cNvSpPr/>
          <p:nvPr/>
        </p:nvSpPr>
        <p:spPr>
          <a:xfrm>
            <a:off x="510650" y="2353425"/>
            <a:ext cx="1050900" cy="273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5" name="Google Shape;255;p34"/>
          <p:cNvPicPr preferRelativeResize="0"/>
          <p:nvPr/>
        </p:nvPicPr>
        <p:blipFill>
          <a:blip r:embed="rId4">
            <a:alphaModFix/>
          </a:blip>
          <a:stretch>
            <a:fillRect/>
          </a:stretch>
        </p:blipFill>
        <p:spPr>
          <a:xfrm>
            <a:off x="5599549" y="552350"/>
            <a:ext cx="1959925" cy="2733548"/>
          </a:xfrm>
          <a:prstGeom prst="rect">
            <a:avLst/>
          </a:prstGeom>
          <a:noFill/>
          <a:ln>
            <a:noFill/>
          </a:ln>
        </p:spPr>
      </p:pic>
      <p:pic>
        <p:nvPicPr>
          <p:cNvPr id="256" name="Google Shape;256;p34"/>
          <p:cNvPicPr preferRelativeResize="0"/>
          <p:nvPr/>
        </p:nvPicPr>
        <p:blipFill>
          <a:blip r:embed="rId5">
            <a:alphaModFix/>
          </a:blip>
          <a:stretch>
            <a:fillRect/>
          </a:stretch>
        </p:blipFill>
        <p:spPr>
          <a:xfrm>
            <a:off x="4829225" y="3321350"/>
            <a:ext cx="3666800" cy="1733200"/>
          </a:xfrm>
          <a:prstGeom prst="rect">
            <a:avLst/>
          </a:prstGeom>
          <a:noFill/>
          <a:ln>
            <a:noFill/>
          </a:ln>
        </p:spPr>
      </p:pic>
      <p:sp>
        <p:nvSpPr>
          <p:cNvPr id="257" name="Google Shape;257;p34"/>
          <p:cNvSpPr/>
          <p:nvPr/>
        </p:nvSpPr>
        <p:spPr>
          <a:xfrm>
            <a:off x="510650" y="3497525"/>
            <a:ext cx="1050900" cy="273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5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4"/>
                                        </p:tgtEl>
                                        <p:attrNameLst>
                                          <p:attrName>style.visibility</p:attrName>
                                        </p:attrNameLst>
                                      </p:cBhvr>
                                      <p:to>
                                        <p:strVal val="visible"/>
                                      </p:to>
                                    </p:set>
                                    <p:animEffect transition="in" filter="fade">
                                      <p:cBhvr>
                                        <p:cTn id="12" dur="1000"/>
                                        <p:tgtEl>
                                          <p:spTgt spid="2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5"/>
                                        </p:tgtEl>
                                        <p:attrNameLst>
                                          <p:attrName>style.visibility</p:attrName>
                                        </p:attrNameLst>
                                      </p:cBhvr>
                                      <p:to>
                                        <p:strVal val="visible"/>
                                      </p:to>
                                    </p:set>
                                    <p:animEffect transition="in" filter="fade">
                                      <p:cBhvr>
                                        <p:cTn id="17" dur="1000"/>
                                        <p:tgtEl>
                                          <p:spTgt spid="2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fade">
                                      <p:cBhvr>
                                        <p:cTn id="22" dur="1000"/>
                                        <p:tgtEl>
                                          <p:spTgt spid="2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6"/>
                                        </p:tgtEl>
                                        <p:attrNameLst>
                                          <p:attrName>style.visibility</p:attrName>
                                        </p:attrNameLst>
                                      </p:cBhvr>
                                      <p:to>
                                        <p:strVal val="visible"/>
                                      </p:to>
                                    </p:set>
                                    <p:animEffect transition="in" filter="fade">
                                      <p:cBhvr>
                                        <p:cTn id="27" dur="10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HK"/>
              <a:t>My public key</a:t>
            </a:r>
            <a:endParaRPr/>
          </a:p>
          <a:p>
            <a:pPr marL="0" lvl="0" indent="0" algn="l" rtl="0">
              <a:spcBef>
                <a:spcPts val="0"/>
              </a:spcBef>
              <a:spcAft>
                <a:spcPts val="0"/>
              </a:spcAft>
              <a:buNone/>
            </a:pPr>
            <a:endParaRPr/>
          </a:p>
        </p:txBody>
      </p:sp>
      <p:pic>
        <p:nvPicPr>
          <p:cNvPr id="263" name="Google Shape;263;p35"/>
          <p:cNvPicPr preferRelativeResize="0"/>
          <p:nvPr/>
        </p:nvPicPr>
        <p:blipFill>
          <a:blip r:embed="rId3">
            <a:alphaModFix/>
          </a:blip>
          <a:stretch>
            <a:fillRect/>
          </a:stretch>
        </p:blipFill>
        <p:spPr>
          <a:xfrm>
            <a:off x="1192975" y="1084350"/>
            <a:ext cx="2421325" cy="3613600"/>
          </a:xfrm>
          <a:prstGeom prst="rect">
            <a:avLst/>
          </a:prstGeom>
          <a:noFill/>
          <a:ln>
            <a:noFill/>
          </a:ln>
        </p:spPr>
      </p:pic>
      <p:pic>
        <p:nvPicPr>
          <p:cNvPr id="264" name="Google Shape;264;p35"/>
          <p:cNvPicPr preferRelativeResize="0"/>
          <p:nvPr/>
        </p:nvPicPr>
        <p:blipFill>
          <a:blip r:embed="rId4">
            <a:alphaModFix/>
          </a:blip>
          <a:stretch>
            <a:fillRect/>
          </a:stretch>
        </p:blipFill>
        <p:spPr>
          <a:xfrm>
            <a:off x="5285500" y="1133581"/>
            <a:ext cx="2421324" cy="36204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HK"/>
              <a:t>Design - Backup </a:t>
            </a:r>
            <a:endParaRPr/>
          </a:p>
        </p:txBody>
      </p:sp>
      <p:pic>
        <p:nvPicPr>
          <p:cNvPr id="270" name="Google Shape;270;p36"/>
          <p:cNvPicPr preferRelativeResize="0"/>
          <p:nvPr/>
        </p:nvPicPr>
        <p:blipFill>
          <a:blip r:embed="rId3">
            <a:alphaModFix/>
          </a:blip>
          <a:stretch>
            <a:fillRect/>
          </a:stretch>
        </p:blipFill>
        <p:spPr>
          <a:xfrm>
            <a:off x="2061975" y="1268125"/>
            <a:ext cx="4916900" cy="3075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HK"/>
              <a:t>Implementation - Backup</a:t>
            </a:r>
            <a:endParaRPr/>
          </a:p>
        </p:txBody>
      </p:sp>
      <p:pic>
        <p:nvPicPr>
          <p:cNvPr id="276" name="Google Shape;276;p37"/>
          <p:cNvPicPr preferRelativeResize="0"/>
          <p:nvPr/>
        </p:nvPicPr>
        <p:blipFill>
          <a:blip r:embed="rId3">
            <a:alphaModFix/>
          </a:blip>
          <a:stretch>
            <a:fillRect/>
          </a:stretch>
        </p:blipFill>
        <p:spPr>
          <a:xfrm>
            <a:off x="531619" y="973325"/>
            <a:ext cx="1977232" cy="3837151"/>
          </a:xfrm>
          <a:prstGeom prst="rect">
            <a:avLst/>
          </a:prstGeom>
          <a:noFill/>
          <a:ln>
            <a:noFill/>
          </a:ln>
        </p:spPr>
      </p:pic>
      <p:pic>
        <p:nvPicPr>
          <p:cNvPr id="277" name="Google Shape;277;p37"/>
          <p:cNvPicPr preferRelativeResize="0"/>
          <p:nvPr/>
        </p:nvPicPr>
        <p:blipFill>
          <a:blip r:embed="rId4">
            <a:alphaModFix/>
          </a:blip>
          <a:stretch>
            <a:fillRect/>
          </a:stretch>
        </p:blipFill>
        <p:spPr>
          <a:xfrm>
            <a:off x="3580638" y="924562"/>
            <a:ext cx="1933503" cy="3837151"/>
          </a:xfrm>
          <a:prstGeom prst="rect">
            <a:avLst/>
          </a:prstGeom>
          <a:noFill/>
          <a:ln>
            <a:noFill/>
          </a:ln>
        </p:spPr>
      </p:pic>
      <p:pic>
        <p:nvPicPr>
          <p:cNvPr id="278" name="Google Shape;278;p37"/>
          <p:cNvPicPr preferRelativeResize="0"/>
          <p:nvPr/>
        </p:nvPicPr>
        <p:blipFill>
          <a:blip r:embed="rId5">
            <a:alphaModFix/>
          </a:blip>
          <a:stretch>
            <a:fillRect/>
          </a:stretch>
        </p:blipFill>
        <p:spPr>
          <a:xfrm>
            <a:off x="6585925" y="933253"/>
            <a:ext cx="1977225" cy="381977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1000"/>
                                        <p:tgtEl>
                                          <p:spTgt spid="2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7"/>
                                        </p:tgtEl>
                                        <p:attrNameLst>
                                          <p:attrName>style.visibility</p:attrName>
                                        </p:attrNameLst>
                                      </p:cBhvr>
                                      <p:to>
                                        <p:strVal val="visible"/>
                                      </p:to>
                                    </p:set>
                                    <p:animEffect transition="in" filter="fade">
                                      <p:cBhvr>
                                        <p:cTn id="12" dur="1000"/>
                                        <p:tgtEl>
                                          <p:spTgt spid="2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8"/>
                                        </p:tgtEl>
                                        <p:attrNameLst>
                                          <p:attrName>style.visibility</p:attrName>
                                        </p:attrNameLst>
                                      </p:cBhvr>
                                      <p:to>
                                        <p:strVal val="visible"/>
                                      </p:to>
                                    </p:set>
                                    <p:animEffect transition="in" filter="fade">
                                      <p:cBhvr>
                                        <p:cTn id="17" dur="10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HK"/>
              <a:t>Implementation - Backup</a:t>
            </a:r>
            <a:endParaRPr/>
          </a:p>
        </p:txBody>
      </p:sp>
      <p:pic>
        <p:nvPicPr>
          <p:cNvPr id="285" name="Google Shape;285;p38"/>
          <p:cNvPicPr preferRelativeResize="0"/>
          <p:nvPr/>
        </p:nvPicPr>
        <p:blipFill rotWithShape="1">
          <a:blip r:embed="rId3">
            <a:alphaModFix/>
          </a:blip>
          <a:srcRect r="-1481" b="47103"/>
          <a:stretch/>
        </p:blipFill>
        <p:spPr>
          <a:xfrm>
            <a:off x="1019200" y="1320050"/>
            <a:ext cx="2756430" cy="2954102"/>
          </a:xfrm>
          <a:prstGeom prst="rect">
            <a:avLst/>
          </a:prstGeom>
          <a:noFill/>
          <a:ln>
            <a:noFill/>
          </a:ln>
        </p:spPr>
      </p:pic>
      <p:pic>
        <p:nvPicPr>
          <p:cNvPr id="286" name="Google Shape;286;p38"/>
          <p:cNvPicPr preferRelativeResize="0"/>
          <p:nvPr/>
        </p:nvPicPr>
        <p:blipFill rotWithShape="1">
          <a:blip r:embed="rId4">
            <a:alphaModFix/>
          </a:blip>
          <a:srcRect b="42565"/>
          <a:stretch/>
        </p:blipFill>
        <p:spPr>
          <a:xfrm>
            <a:off x="5116250" y="1320050"/>
            <a:ext cx="2501449" cy="29541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a:t>Importance of Backup</a:t>
            </a:r>
            <a:endParaRPr/>
          </a:p>
        </p:txBody>
      </p:sp>
      <p:sp>
        <p:nvSpPr>
          <p:cNvPr id="292" name="Google Shape;292;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AutoNum type="arabicPeriod"/>
            </a:pPr>
            <a:r>
              <a:rPr lang="zh-HK" dirty="0">
                <a:solidFill>
                  <a:schemeClr val="dk1"/>
                </a:solidFill>
              </a:rPr>
              <a:t>recover the encrypted files</a:t>
            </a:r>
            <a:endParaRPr dirty="0">
              <a:solidFill>
                <a:schemeClr val="dk1"/>
              </a:solidFill>
            </a:endParaRPr>
          </a:p>
          <a:p>
            <a:pPr marL="457200" lvl="0" indent="0" algn="l" rtl="0">
              <a:spcBef>
                <a:spcPts val="1200"/>
              </a:spcBef>
              <a:spcAft>
                <a:spcPts val="0"/>
              </a:spcAft>
              <a:buNone/>
            </a:pPr>
            <a:endParaRPr dirty="0">
              <a:solidFill>
                <a:schemeClr val="dk1"/>
              </a:solidFill>
            </a:endParaRPr>
          </a:p>
          <a:p>
            <a:pPr marL="114300" lvl="0" indent="0" algn="l" rtl="0">
              <a:spcBef>
                <a:spcPts val="1200"/>
              </a:spcBef>
              <a:spcAft>
                <a:spcPts val="0"/>
              </a:spcAft>
              <a:buClr>
                <a:schemeClr val="dk1"/>
              </a:buClr>
              <a:buSzPts val="1800"/>
              <a:buNone/>
            </a:pPr>
            <a:r>
              <a:rPr lang="en-US" altLang="zh-HK" dirty="0">
                <a:solidFill>
                  <a:schemeClr val="dk1"/>
                </a:solidFill>
              </a:rPr>
              <a:t>2. </a:t>
            </a:r>
            <a:r>
              <a:rPr lang="zh-HK" dirty="0">
                <a:solidFill>
                  <a:schemeClr val="dk1"/>
                </a:solidFill>
              </a:rPr>
              <a:t>prevent the corruption of the main cloud service</a:t>
            </a:r>
            <a:endParaRPr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dirty="0"/>
              <a:t>Test</a:t>
            </a:r>
            <a:endParaRPr dirty="0"/>
          </a:p>
        </p:txBody>
      </p:sp>
      <p:sp>
        <p:nvSpPr>
          <p:cNvPr id="298" name="Google Shape;298;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HK" dirty="0">
                <a:solidFill>
                  <a:schemeClr val="tx1"/>
                </a:solidFill>
              </a:rPr>
              <a:t>Aim: </a:t>
            </a:r>
            <a:endParaRPr dirty="0">
              <a:solidFill>
                <a:schemeClr val="tx1"/>
              </a:solidFill>
            </a:endParaRPr>
          </a:p>
          <a:p>
            <a:pPr marL="114300" lvl="0" indent="0" algn="l" rtl="0">
              <a:spcBef>
                <a:spcPts val="1200"/>
              </a:spcBef>
              <a:spcAft>
                <a:spcPts val="0"/>
              </a:spcAft>
              <a:buSzPts val="1800"/>
              <a:buNone/>
            </a:pPr>
            <a:r>
              <a:rPr lang="en-US" altLang="zh-HK" dirty="0">
                <a:solidFill>
                  <a:schemeClr val="tx1"/>
                </a:solidFill>
              </a:rPr>
              <a:t>1. </a:t>
            </a:r>
            <a:r>
              <a:rPr lang="zh-HK" dirty="0">
                <a:solidFill>
                  <a:schemeClr val="tx1"/>
                </a:solidFill>
              </a:rPr>
              <a:t>perform time comparisons between AES-GCM and ChaCha20Poly1305. </a:t>
            </a:r>
            <a:endParaRPr dirty="0">
              <a:solidFill>
                <a:schemeClr val="tx1"/>
              </a:solidFill>
            </a:endParaRPr>
          </a:p>
          <a:p>
            <a:pPr marL="914400" lvl="0" indent="0" algn="l" rtl="0">
              <a:spcBef>
                <a:spcPts val="1200"/>
              </a:spcBef>
              <a:spcAft>
                <a:spcPts val="0"/>
              </a:spcAft>
              <a:buNone/>
            </a:pPr>
            <a:endParaRPr dirty="0">
              <a:solidFill>
                <a:schemeClr val="tx1"/>
              </a:solidFill>
            </a:endParaRPr>
          </a:p>
          <a:p>
            <a:pPr marL="114300" lvl="0" indent="0" algn="l" rtl="0">
              <a:spcBef>
                <a:spcPts val="1200"/>
              </a:spcBef>
              <a:spcAft>
                <a:spcPts val="0"/>
              </a:spcAft>
              <a:buSzPts val="1800"/>
              <a:buNone/>
            </a:pPr>
            <a:r>
              <a:rPr lang="en-US" altLang="zh-HK" dirty="0">
                <a:solidFill>
                  <a:schemeClr val="tx1"/>
                </a:solidFill>
              </a:rPr>
              <a:t>2. </a:t>
            </a:r>
            <a:r>
              <a:rPr lang="zh-HK" dirty="0">
                <a:solidFill>
                  <a:schemeClr val="tx1"/>
                </a:solidFill>
              </a:rPr>
              <a:t>perform time comparisonsbetween RSA OAEP and ECDH.</a:t>
            </a:r>
            <a:endParaRPr dirty="0">
              <a:solidFill>
                <a:schemeClr val="tx1"/>
              </a:solidFill>
            </a:endParaRPr>
          </a:p>
          <a:p>
            <a:pPr marL="0" lvl="0" indent="0" algn="l" rtl="0">
              <a:spcBef>
                <a:spcPts val="1200"/>
              </a:spcBef>
              <a:spcAft>
                <a:spcPts val="1200"/>
              </a:spcAft>
              <a:buNone/>
            </a:pPr>
            <a:endParaRPr dirty="0">
              <a:solidFill>
                <a:schemeClr val="tx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a:t>Test equipment</a:t>
            </a:r>
            <a:endParaRPr/>
          </a:p>
        </p:txBody>
      </p:sp>
      <p:sp>
        <p:nvSpPr>
          <p:cNvPr id="304" name="Google Shape;304;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zh-HK" dirty="0">
                <a:solidFill>
                  <a:schemeClr val="tx1"/>
                </a:solidFill>
              </a:rPr>
              <a:t>Samsung S8+:</a:t>
            </a:r>
            <a:endParaRPr dirty="0">
              <a:solidFill>
                <a:schemeClr val="tx1"/>
              </a:solidFill>
            </a:endParaRPr>
          </a:p>
          <a:p>
            <a:pPr marL="114300" lvl="0" indent="0" algn="l" rtl="0">
              <a:spcBef>
                <a:spcPts val="1200"/>
              </a:spcBef>
              <a:spcAft>
                <a:spcPts val="0"/>
              </a:spcAft>
              <a:buSzPts val="1800"/>
              <a:buNone/>
            </a:pPr>
            <a:r>
              <a:rPr lang="en-US" altLang="zh-HK" dirty="0">
                <a:solidFill>
                  <a:schemeClr val="tx1"/>
                </a:solidFill>
              </a:rPr>
              <a:t>1. </a:t>
            </a:r>
            <a:r>
              <a:rPr lang="zh-HK" dirty="0">
                <a:solidFill>
                  <a:schemeClr val="tx1"/>
                </a:solidFill>
              </a:rPr>
              <a:t>64-bit octa-core CPU</a:t>
            </a:r>
            <a:endParaRPr dirty="0">
              <a:solidFill>
                <a:schemeClr val="tx1"/>
              </a:solidFill>
            </a:endParaRPr>
          </a:p>
          <a:p>
            <a:pPr marL="457200" lvl="0" indent="0" algn="l" rtl="0">
              <a:spcBef>
                <a:spcPts val="1200"/>
              </a:spcBef>
              <a:spcAft>
                <a:spcPts val="0"/>
              </a:spcAft>
              <a:buNone/>
            </a:pPr>
            <a:endParaRPr dirty="0">
              <a:solidFill>
                <a:schemeClr val="tx1"/>
              </a:solidFill>
            </a:endParaRPr>
          </a:p>
          <a:p>
            <a:pPr marL="114300" lvl="0" indent="0" algn="l" rtl="0">
              <a:spcBef>
                <a:spcPts val="1200"/>
              </a:spcBef>
              <a:spcAft>
                <a:spcPts val="0"/>
              </a:spcAft>
              <a:buSzPts val="1800"/>
              <a:buNone/>
            </a:pPr>
            <a:r>
              <a:rPr lang="en-US" altLang="zh-HK" dirty="0">
                <a:solidFill>
                  <a:schemeClr val="tx1"/>
                </a:solidFill>
              </a:rPr>
              <a:t>2. </a:t>
            </a:r>
            <a:r>
              <a:rPr lang="zh-HK" dirty="0">
                <a:solidFill>
                  <a:schemeClr val="tx1"/>
                </a:solidFill>
              </a:rPr>
              <a:t>6GB RAM (Random Access Memory)</a:t>
            </a:r>
            <a:endParaRPr dirty="0">
              <a:solidFill>
                <a:schemeClr val="tx1"/>
              </a:solidFill>
            </a:endParaRPr>
          </a:p>
          <a:p>
            <a:pPr marL="0" lvl="0" indent="0" algn="l" rtl="0">
              <a:spcBef>
                <a:spcPts val="1200"/>
              </a:spcBef>
              <a:spcAft>
                <a:spcPts val="1200"/>
              </a:spcAft>
              <a:buClr>
                <a:schemeClr val="dk1"/>
              </a:buClr>
              <a:buSzPts val="1100"/>
              <a:buFont typeface="Arial"/>
              <a:buNone/>
            </a:pPr>
            <a:endParaRPr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23810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HK"/>
              <a:t>Methodology - How to do it?</a:t>
            </a:r>
            <a:endParaRPr/>
          </a:p>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a:t>Symmetric encryption setting</a:t>
            </a:r>
            <a:endParaRPr/>
          </a:p>
        </p:txBody>
      </p:sp>
      <p:graphicFrame>
        <p:nvGraphicFramePr>
          <p:cNvPr id="311" name="Google Shape;311;p42"/>
          <p:cNvGraphicFramePr/>
          <p:nvPr/>
        </p:nvGraphicFramePr>
        <p:xfrm>
          <a:off x="952500" y="1761800"/>
          <a:ext cx="7239000" cy="2286000"/>
        </p:xfrm>
        <a:graphic>
          <a:graphicData uri="http://schemas.openxmlformats.org/drawingml/2006/table">
            <a:tbl>
              <a:tblPr>
                <a:noFill/>
                <a:tableStyleId>{26E18657-366A-408D-AF76-3A686055A822}</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lnSpc>
                          <a:spcPct val="115000"/>
                        </a:lnSpc>
                        <a:spcBef>
                          <a:spcPts val="1200"/>
                        </a:spcBef>
                        <a:spcAft>
                          <a:spcPts val="1200"/>
                        </a:spcAft>
                        <a:buNone/>
                      </a:pPr>
                      <a:r>
                        <a:rPr lang="zh-HK" sz="1200">
                          <a:latin typeface="Times New Roman"/>
                          <a:ea typeface="Times New Roman"/>
                          <a:cs typeface="Times New Roman"/>
                          <a:sym typeface="Times New Roman"/>
                        </a:rPr>
                        <a:t>Symmetric Key Algorithm</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ChaCha20-Poly1305</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AES-GCM</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lnSpc>
                          <a:spcPct val="115000"/>
                        </a:lnSpc>
                        <a:spcBef>
                          <a:spcPts val="1200"/>
                        </a:spcBef>
                        <a:spcAft>
                          <a:spcPts val="1200"/>
                        </a:spcAft>
                        <a:buNone/>
                      </a:pPr>
                      <a:r>
                        <a:rPr lang="zh-HK" sz="1200">
                          <a:latin typeface="Times New Roman"/>
                          <a:ea typeface="Times New Roman"/>
                          <a:cs typeface="Times New Roman"/>
                          <a:sym typeface="Times New Roman"/>
                        </a:rPr>
                        <a:t>Key Spec</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solidFill>
                            <a:srgbClr val="202124"/>
                          </a:solidFill>
                          <a:latin typeface="Times New Roman"/>
                          <a:ea typeface="Times New Roman"/>
                          <a:cs typeface="Times New Roman"/>
                          <a:sym typeface="Times New Roman"/>
                        </a:rPr>
                        <a:t>PBKDF2withHmacSHA1</a:t>
                      </a:r>
                      <a:endParaRPr sz="1200">
                        <a:solidFill>
                          <a:srgbClr val="202124"/>
                        </a:solidFill>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solidFill>
                            <a:srgbClr val="202124"/>
                          </a:solidFill>
                          <a:latin typeface="Times New Roman"/>
                          <a:ea typeface="Times New Roman"/>
                          <a:cs typeface="Times New Roman"/>
                          <a:sym typeface="Times New Roman"/>
                        </a:rPr>
                        <a:t>PBKDF2withHmacSHA1</a:t>
                      </a:r>
                      <a:endParaRPr sz="1200">
                        <a:solidFill>
                          <a:srgbClr val="202124"/>
                        </a:solidFill>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lnSpc>
                          <a:spcPct val="115000"/>
                        </a:lnSpc>
                        <a:spcBef>
                          <a:spcPts val="1200"/>
                        </a:spcBef>
                        <a:spcAft>
                          <a:spcPts val="1200"/>
                        </a:spcAft>
                        <a:buNone/>
                      </a:pPr>
                      <a:r>
                        <a:rPr lang="zh-HK" sz="1200">
                          <a:latin typeface="Times New Roman"/>
                          <a:ea typeface="Times New Roman"/>
                          <a:cs typeface="Times New Roman"/>
                          <a:sym typeface="Times New Roman"/>
                        </a:rPr>
                        <a:t>Password-based key iteration</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solidFill>
                            <a:srgbClr val="202124"/>
                          </a:solidFill>
                          <a:latin typeface="Times New Roman"/>
                          <a:ea typeface="Times New Roman"/>
                          <a:cs typeface="Times New Roman"/>
                          <a:sym typeface="Times New Roman"/>
                        </a:rPr>
                        <a:t>1000</a:t>
                      </a:r>
                      <a:endParaRPr sz="1200">
                        <a:solidFill>
                          <a:srgbClr val="202124"/>
                        </a:solidFill>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solidFill>
                            <a:srgbClr val="202124"/>
                          </a:solidFill>
                          <a:latin typeface="Times New Roman"/>
                          <a:ea typeface="Times New Roman"/>
                          <a:cs typeface="Times New Roman"/>
                          <a:sym typeface="Times New Roman"/>
                        </a:rPr>
                        <a:t>1000</a:t>
                      </a:r>
                      <a:endParaRPr sz="1200">
                        <a:solidFill>
                          <a:srgbClr val="202124"/>
                        </a:solidFill>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lnSpc>
                          <a:spcPct val="115000"/>
                        </a:lnSpc>
                        <a:spcBef>
                          <a:spcPts val="1200"/>
                        </a:spcBef>
                        <a:spcAft>
                          <a:spcPts val="1200"/>
                        </a:spcAft>
                        <a:buNone/>
                      </a:pPr>
                      <a:r>
                        <a:rPr lang="zh-HK" sz="1200">
                          <a:latin typeface="Times New Roman"/>
                          <a:ea typeface="Times New Roman"/>
                          <a:cs typeface="Times New Roman"/>
                          <a:sym typeface="Times New Roman"/>
                        </a:rPr>
                        <a:t>Padding</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No Padding</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No Padding</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lnSpc>
                          <a:spcPct val="115000"/>
                        </a:lnSpc>
                        <a:spcBef>
                          <a:spcPts val="1200"/>
                        </a:spcBef>
                        <a:spcAft>
                          <a:spcPts val="1200"/>
                        </a:spcAft>
                        <a:buNone/>
                      </a:pPr>
                      <a:r>
                        <a:rPr lang="zh-HK" sz="1200">
                          <a:latin typeface="Times New Roman"/>
                          <a:ea typeface="Times New Roman"/>
                          <a:cs typeface="Times New Roman"/>
                          <a:sym typeface="Times New Roman"/>
                        </a:rPr>
                        <a:t>Key length</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256</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256</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lnSpc>
                          <a:spcPct val="115000"/>
                        </a:lnSpc>
                        <a:spcBef>
                          <a:spcPts val="1200"/>
                        </a:spcBef>
                        <a:spcAft>
                          <a:spcPts val="1200"/>
                        </a:spcAft>
                        <a:buNone/>
                      </a:pPr>
                      <a:r>
                        <a:rPr lang="zh-HK" sz="1200">
                          <a:latin typeface="Times New Roman"/>
                          <a:ea typeface="Times New Roman"/>
                          <a:cs typeface="Times New Roman"/>
                          <a:sym typeface="Times New Roman"/>
                        </a:rPr>
                        <a:t>Nonce (bytes)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12</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16</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HK"/>
              <a:t>Asymmetric encryption setting</a:t>
            </a:r>
            <a:endParaRPr/>
          </a:p>
        </p:txBody>
      </p:sp>
      <p:sp>
        <p:nvSpPr>
          <p:cNvPr id="317" name="Google Shape;317;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ctr" rtl="0">
              <a:spcBef>
                <a:spcPts val="120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ctr" rtl="0">
              <a:spcBef>
                <a:spcPts val="1200"/>
              </a:spcBef>
              <a:spcAft>
                <a:spcPts val="1200"/>
              </a:spcAft>
              <a:buNone/>
            </a:pPr>
            <a:endParaRPr/>
          </a:p>
        </p:txBody>
      </p:sp>
      <p:graphicFrame>
        <p:nvGraphicFramePr>
          <p:cNvPr id="318" name="Google Shape;318;p43"/>
          <p:cNvGraphicFramePr/>
          <p:nvPr/>
        </p:nvGraphicFramePr>
        <p:xfrm>
          <a:off x="952500" y="1809750"/>
          <a:ext cx="7239000" cy="1905000"/>
        </p:xfrm>
        <a:graphic>
          <a:graphicData uri="http://schemas.openxmlformats.org/drawingml/2006/table">
            <a:tbl>
              <a:tblPr>
                <a:noFill/>
                <a:tableStyleId>{26E18657-366A-408D-AF76-3A686055A822}</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lnSpc>
                          <a:spcPct val="115000"/>
                        </a:lnSpc>
                        <a:spcBef>
                          <a:spcPts val="1200"/>
                        </a:spcBef>
                        <a:spcAft>
                          <a:spcPts val="1200"/>
                        </a:spcAft>
                        <a:buNone/>
                      </a:pPr>
                      <a:r>
                        <a:rPr lang="zh-HK" sz="1200">
                          <a:latin typeface="Times New Roman"/>
                          <a:ea typeface="Times New Roman"/>
                          <a:cs typeface="Times New Roman"/>
                          <a:sym typeface="Times New Roman"/>
                        </a:rPr>
                        <a:t>Asymmetric Key Algorithm</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ECDH</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RSA</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lnSpc>
                          <a:spcPct val="115000"/>
                        </a:lnSpc>
                        <a:spcBef>
                          <a:spcPts val="1200"/>
                        </a:spcBef>
                        <a:spcAft>
                          <a:spcPts val="1200"/>
                        </a:spcAft>
                        <a:buNone/>
                      </a:pPr>
                      <a:r>
                        <a:rPr lang="zh-HK" sz="1200">
                          <a:latin typeface="Times New Roman"/>
                          <a:ea typeface="Times New Roman"/>
                          <a:cs typeface="Times New Roman"/>
                          <a:sym typeface="Times New Roman"/>
                        </a:rPr>
                        <a:t>Key Spec</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ECC</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RSA</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lnSpc>
                          <a:spcPct val="115000"/>
                        </a:lnSpc>
                        <a:spcBef>
                          <a:spcPts val="1200"/>
                        </a:spcBef>
                        <a:spcAft>
                          <a:spcPts val="1200"/>
                        </a:spcAft>
                        <a:buNone/>
                      </a:pPr>
                      <a:r>
                        <a:rPr lang="zh-HK" sz="1200">
                          <a:latin typeface="Times New Roman"/>
                          <a:ea typeface="Times New Roman"/>
                          <a:cs typeface="Times New Roman"/>
                          <a:sym typeface="Times New Roman"/>
                        </a:rPr>
                        <a:t>Padding</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No Padding</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OAEP</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lnSpc>
                          <a:spcPct val="115000"/>
                        </a:lnSpc>
                        <a:spcBef>
                          <a:spcPts val="1200"/>
                        </a:spcBef>
                        <a:spcAft>
                          <a:spcPts val="1200"/>
                        </a:spcAft>
                        <a:buNone/>
                      </a:pPr>
                      <a:r>
                        <a:rPr lang="zh-HK" sz="1200">
                          <a:latin typeface="Times New Roman"/>
                          <a:ea typeface="Times New Roman"/>
                          <a:cs typeface="Times New Roman"/>
                          <a:sym typeface="Times New Roman"/>
                        </a:rPr>
                        <a:t>Encryption Algorithm</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ChaCha20-Poly1305</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AES-GCM</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lnSpc>
                          <a:spcPct val="115000"/>
                        </a:lnSpc>
                        <a:spcBef>
                          <a:spcPts val="1200"/>
                        </a:spcBef>
                        <a:spcAft>
                          <a:spcPts val="1200"/>
                        </a:spcAft>
                        <a:buNone/>
                      </a:pPr>
                      <a:r>
                        <a:rPr lang="zh-HK" sz="1200">
                          <a:latin typeface="Times New Roman"/>
                          <a:ea typeface="Times New Roman"/>
                          <a:cs typeface="Times New Roman"/>
                          <a:sym typeface="Times New Roman"/>
                        </a:rPr>
                        <a:t>Comparable key size</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256</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3072</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a:t>Evaluation(</a:t>
            </a:r>
            <a:r>
              <a:rPr lang="zh-HK" sz="2750">
                <a:latin typeface="Times New Roman"/>
                <a:ea typeface="Times New Roman"/>
                <a:cs typeface="Times New Roman"/>
                <a:sym typeface="Times New Roman"/>
              </a:rPr>
              <a:t>Symmetric encryption result</a:t>
            </a:r>
            <a:r>
              <a:rPr lang="zh-HK"/>
              <a:t>)</a:t>
            </a:r>
            <a:endParaRPr/>
          </a:p>
        </p:txBody>
      </p:sp>
      <p:graphicFrame>
        <p:nvGraphicFramePr>
          <p:cNvPr id="324" name="Google Shape;324;p44"/>
          <p:cNvGraphicFramePr/>
          <p:nvPr/>
        </p:nvGraphicFramePr>
        <p:xfrm>
          <a:off x="727438" y="1017719"/>
          <a:ext cx="7689000" cy="3859464"/>
        </p:xfrm>
        <a:graphic>
          <a:graphicData uri="http://schemas.openxmlformats.org/drawingml/2006/table">
            <a:tbl>
              <a:tblPr>
                <a:noFill/>
                <a:tableStyleId>{26E18657-366A-408D-AF76-3A686055A822}</a:tableStyleId>
              </a:tblPr>
              <a:tblGrid>
                <a:gridCol w="1537800">
                  <a:extLst>
                    <a:ext uri="{9D8B030D-6E8A-4147-A177-3AD203B41FA5}">
                      <a16:colId xmlns:a16="http://schemas.microsoft.com/office/drawing/2014/main" val="20000"/>
                    </a:ext>
                  </a:extLst>
                </a:gridCol>
                <a:gridCol w="1537800">
                  <a:extLst>
                    <a:ext uri="{9D8B030D-6E8A-4147-A177-3AD203B41FA5}">
                      <a16:colId xmlns:a16="http://schemas.microsoft.com/office/drawing/2014/main" val="20001"/>
                    </a:ext>
                  </a:extLst>
                </a:gridCol>
                <a:gridCol w="1537800">
                  <a:extLst>
                    <a:ext uri="{9D8B030D-6E8A-4147-A177-3AD203B41FA5}">
                      <a16:colId xmlns:a16="http://schemas.microsoft.com/office/drawing/2014/main" val="20002"/>
                    </a:ext>
                  </a:extLst>
                </a:gridCol>
                <a:gridCol w="1537800">
                  <a:extLst>
                    <a:ext uri="{9D8B030D-6E8A-4147-A177-3AD203B41FA5}">
                      <a16:colId xmlns:a16="http://schemas.microsoft.com/office/drawing/2014/main" val="20003"/>
                    </a:ext>
                  </a:extLst>
                </a:gridCol>
                <a:gridCol w="1537800">
                  <a:extLst>
                    <a:ext uri="{9D8B030D-6E8A-4147-A177-3AD203B41FA5}">
                      <a16:colId xmlns:a16="http://schemas.microsoft.com/office/drawing/2014/main" val="20004"/>
                    </a:ext>
                  </a:extLst>
                </a:gridCol>
              </a:tblGrid>
              <a:tr h="384250">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Algorithm / file size</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102.4KB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1MB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10MB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100MB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tcPr>
                </a:tc>
                <a:extLst>
                  <a:ext uri="{0D108BD9-81ED-4DB2-BD59-A6C34878D82A}">
                    <a16:rowId xmlns:a16="http://schemas.microsoft.com/office/drawing/2014/main" val="10000"/>
                  </a:ext>
                </a:extLst>
              </a:tr>
              <a:tr h="1230825">
                <a:tc>
                  <a:txBody>
                    <a:bodyPr/>
                    <a:lstStyle/>
                    <a:p>
                      <a:pPr marL="0" lvl="0" indent="0" algn="ctr" rtl="0">
                        <a:lnSpc>
                          <a:spcPct val="115000"/>
                        </a:lnSpc>
                        <a:spcBef>
                          <a:spcPts val="1200"/>
                        </a:spcBef>
                        <a:spcAft>
                          <a:spcPts val="0"/>
                        </a:spcAft>
                        <a:buNone/>
                      </a:pPr>
                      <a:r>
                        <a:rPr lang="zh-HK" sz="1200">
                          <a:latin typeface="Times New Roman"/>
                          <a:ea typeface="Times New Roman"/>
                          <a:cs typeface="Times New Roman"/>
                          <a:sym typeface="Times New Roman"/>
                        </a:rPr>
                        <a:t>ChaCha20-Poly1305</a:t>
                      </a:r>
                      <a:endParaRPr sz="1200">
                        <a:latin typeface="Times New Roman"/>
                        <a:ea typeface="Times New Roman"/>
                        <a:cs typeface="Times New Roman"/>
                        <a:sym typeface="Times New Roman"/>
                      </a:endParaRPr>
                    </a:p>
                    <a:p>
                      <a:pPr marL="0" lvl="0" indent="0" algn="ctr" rtl="0">
                        <a:lnSpc>
                          <a:spcPct val="115000"/>
                        </a:lnSpc>
                        <a:spcBef>
                          <a:spcPts val="1200"/>
                        </a:spcBef>
                        <a:spcAft>
                          <a:spcPts val="0"/>
                        </a:spcAft>
                        <a:buNone/>
                      </a:pPr>
                      <a:r>
                        <a:rPr lang="zh-HK" sz="1200">
                          <a:latin typeface="Times New Roman"/>
                          <a:ea typeface="Times New Roman"/>
                          <a:cs typeface="Times New Roman"/>
                          <a:sym typeface="Times New Roman"/>
                        </a:rPr>
                        <a:t>with</a:t>
                      </a:r>
                      <a:endParaRPr sz="1200">
                        <a:latin typeface="Times New Roman"/>
                        <a:ea typeface="Times New Roman"/>
                        <a:cs typeface="Times New Roman"/>
                        <a:sym typeface="Times New Roman"/>
                      </a:endParaRPr>
                    </a:p>
                    <a:p>
                      <a:pPr marL="0" lvl="0" indent="0" algn="ctr" rtl="0">
                        <a:lnSpc>
                          <a:spcPct val="115000"/>
                        </a:lnSpc>
                        <a:spcBef>
                          <a:spcPts val="1200"/>
                        </a:spcBef>
                        <a:spcAft>
                          <a:spcPts val="1200"/>
                        </a:spcAft>
                        <a:buNone/>
                      </a:pPr>
                      <a:r>
                        <a:rPr lang="zh-HK" sz="1200">
                          <a:solidFill>
                            <a:srgbClr val="202124"/>
                          </a:solidFill>
                          <a:latin typeface="Times New Roman"/>
                          <a:ea typeface="Times New Roman"/>
                          <a:cs typeface="Times New Roman"/>
                          <a:sym typeface="Times New Roman"/>
                        </a:rPr>
                        <a:t>PBKDF2withHmacSHA1</a:t>
                      </a:r>
                      <a:endParaRPr sz="1200">
                        <a:solidFill>
                          <a:srgbClr val="202124"/>
                        </a:solidFill>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27.67</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41.33</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102.67</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644</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tcPr>
                </a:tc>
                <a:extLst>
                  <a:ext uri="{0D108BD9-81ED-4DB2-BD59-A6C34878D82A}">
                    <a16:rowId xmlns:a16="http://schemas.microsoft.com/office/drawing/2014/main" val="10001"/>
                  </a:ext>
                </a:extLst>
              </a:tr>
              <a:tr h="1075475">
                <a:tc>
                  <a:txBody>
                    <a:bodyPr/>
                    <a:lstStyle/>
                    <a:p>
                      <a:pPr marL="0" lvl="0" indent="0" algn="ctr" rtl="0">
                        <a:lnSpc>
                          <a:spcPct val="115000"/>
                        </a:lnSpc>
                        <a:spcBef>
                          <a:spcPts val="1200"/>
                        </a:spcBef>
                        <a:spcAft>
                          <a:spcPts val="0"/>
                        </a:spcAft>
                        <a:buNone/>
                      </a:pPr>
                      <a:r>
                        <a:rPr lang="zh-HK" sz="1200">
                          <a:latin typeface="Times New Roman"/>
                          <a:ea typeface="Times New Roman"/>
                          <a:cs typeface="Times New Roman"/>
                          <a:sym typeface="Times New Roman"/>
                        </a:rPr>
                        <a:t>AES GCM</a:t>
                      </a:r>
                      <a:endParaRPr sz="1200">
                        <a:latin typeface="Times New Roman"/>
                        <a:ea typeface="Times New Roman"/>
                        <a:cs typeface="Times New Roman"/>
                        <a:sym typeface="Times New Roman"/>
                      </a:endParaRPr>
                    </a:p>
                    <a:p>
                      <a:pPr marL="0" lvl="0" indent="0" algn="ctr" rtl="0">
                        <a:lnSpc>
                          <a:spcPct val="115000"/>
                        </a:lnSpc>
                        <a:spcBef>
                          <a:spcPts val="1200"/>
                        </a:spcBef>
                        <a:spcAft>
                          <a:spcPts val="0"/>
                        </a:spcAft>
                        <a:buNone/>
                      </a:pPr>
                      <a:r>
                        <a:rPr lang="zh-HK" sz="1200">
                          <a:latin typeface="Times New Roman"/>
                          <a:ea typeface="Times New Roman"/>
                          <a:cs typeface="Times New Roman"/>
                          <a:sym typeface="Times New Roman"/>
                        </a:rPr>
                        <a:t>with</a:t>
                      </a:r>
                      <a:endParaRPr sz="1200">
                        <a:latin typeface="Times New Roman"/>
                        <a:ea typeface="Times New Roman"/>
                        <a:cs typeface="Times New Roman"/>
                        <a:sym typeface="Times New Roman"/>
                      </a:endParaRPr>
                    </a:p>
                    <a:p>
                      <a:pPr marL="0" lvl="0" indent="0" algn="ctr" rtl="0">
                        <a:lnSpc>
                          <a:spcPct val="115000"/>
                        </a:lnSpc>
                        <a:spcBef>
                          <a:spcPts val="1200"/>
                        </a:spcBef>
                        <a:spcAft>
                          <a:spcPts val="1200"/>
                        </a:spcAft>
                        <a:buNone/>
                      </a:pPr>
                      <a:r>
                        <a:rPr lang="zh-HK" sz="1200">
                          <a:solidFill>
                            <a:srgbClr val="202124"/>
                          </a:solidFill>
                          <a:latin typeface="Times New Roman"/>
                          <a:ea typeface="Times New Roman"/>
                          <a:cs typeface="Times New Roman"/>
                          <a:sym typeface="Times New Roman"/>
                        </a:rPr>
                        <a:t>PBKDF2withHmacSHA1</a:t>
                      </a:r>
                      <a:endParaRPr sz="1200">
                        <a:solidFill>
                          <a:srgbClr val="202124"/>
                        </a:solidFill>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36.67</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140.67</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1090.67</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10611.67</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tcPr>
                </a:tc>
                <a:extLst>
                  <a:ext uri="{0D108BD9-81ED-4DB2-BD59-A6C34878D82A}">
                    <a16:rowId xmlns:a16="http://schemas.microsoft.com/office/drawing/2014/main" val="10002"/>
                  </a:ext>
                </a:extLst>
              </a:tr>
              <a:tr h="962900">
                <a:tc>
                  <a:txBody>
                    <a:bodyPr/>
                    <a:lstStyle/>
                    <a:p>
                      <a:pPr marL="0" lvl="0" indent="0" algn="ctr" rtl="0">
                        <a:lnSpc>
                          <a:spcPct val="115000"/>
                        </a:lnSpc>
                        <a:spcBef>
                          <a:spcPts val="1200"/>
                        </a:spcBef>
                        <a:spcAft>
                          <a:spcPts val="0"/>
                        </a:spcAft>
                        <a:buNone/>
                      </a:pPr>
                      <a:r>
                        <a:rPr lang="zh-HK" sz="1200">
                          <a:latin typeface="Times New Roman"/>
                          <a:ea typeface="Times New Roman"/>
                          <a:cs typeface="Times New Roman"/>
                          <a:sym typeface="Times New Roman"/>
                        </a:rPr>
                        <a:t>Ratio</a:t>
                      </a:r>
                      <a:endParaRPr sz="1200">
                        <a:latin typeface="Times New Roman"/>
                        <a:ea typeface="Times New Roman"/>
                        <a:cs typeface="Times New Roman"/>
                        <a:sym typeface="Times New Roman"/>
                      </a:endParaRPr>
                    </a:p>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(AES-GCM</a:t>
                      </a:r>
                      <a:r>
                        <a:rPr lang="zh-HK" sz="1200">
                          <a:solidFill>
                            <a:srgbClr val="202124"/>
                          </a:solidFill>
                          <a:latin typeface="Times New Roman"/>
                          <a:ea typeface="Times New Roman"/>
                          <a:cs typeface="Times New Roman"/>
                          <a:sym typeface="Times New Roman"/>
                        </a:rPr>
                        <a:t>)</a:t>
                      </a:r>
                      <a:r>
                        <a:rPr lang="zh-HK" sz="1200">
                          <a:latin typeface="Times New Roman"/>
                          <a:ea typeface="Times New Roman"/>
                          <a:cs typeface="Times New Roman"/>
                          <a:sym typeface="Times New Roman"/>
                        </a:rPr>
                        <a:t>/ (ChaCha20-Poly1305)</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1.33</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3.40</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10.62</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16.48</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HK"/>
              <a:t>Evaluation(</a:t>
            </a:r>
            <a:r>
              <a:rPr lang="zh-HK" sz="2750">
                <a:latin typeface="Times New Roman"/>
                <a:ea typeface="Times New Roman"/>
                <a:cs typeface="Times New Roman"/>
                <a:sym typeface="Times New Roman"/>
              </a:rPr>
              <a:t>Asymmetric encryption result</a:t>
            </a:r>
            <a:r>
              <a:rPr lang="zh-HK"/>
              <a:t>)</a:t>
            </a:r>
            <a:endParaRPr/>
          </a:p>
          <a:p>
            <a:pPr marL="0" lvl="0" indent="0" algn="l" rtl="0">
              <a:spcBef>
                <a:spcPts val="0"/>
              </a:spcBef>
              <a:spcAft>
                <a:spcPts val="0"/>
              </a:spcAft>
              <a:buNone/>
            </a:pPr>
            <a:endParaRPr/>
          </a:p>
        </p:txBody>
      </p:sp>
      <p:graphicFrame>
        <p:nvGraphicFramePr>
          <p:cNvPr id="330" name="Google Shape;330;p45"/>
          <p:cNvGraphicFramePr/>
          <p:nvPr/>
        </p:nvGraphicFramePr>
        <p:xfrm>
          <a:off x="727438" y="1017719"/>
          <a:ext cx="7689000" cy="3653450"/>
        </p:xfrm>
        <a:graphic>
          <a:graphicData uri="http://schemas.openxmlformats.org/drawingml/2006/table">
            <a:tbl>
              <a:tblPr>
                <a:noFill/>
                <a:tableStyleId>{26E18657-366A-408D-AF76-3A686055A822}</a:tableStyleId>
              </a:tblPr>
              <a:tblGrid>
                <a:gridCol w="1537800">
                  <a:extLst>
                    <a:ext uri="{9D8B030D-6E8A-4147-A177-3AD203B41FA5}">
                      <a16:colId xmlns:a16="http://schemas.microsoft.com/office/drawing/2014/main" val="20000"/>
                    </a:ext>
                  </a:extLst>
                </a:gridCol>
                <a:gridCol w="1537800">
                  <a:extLst>
                    <a:ext uri="{9D8B030D-6E8A-4147-A177-3AD203B41FA5}">
                      <a16:colId xmlns:a16="http://schemas.microsoft.com/office/drawing/2014/main" val="20001"/>
                    </a:ext>
                  </a:extLst>
                </a:gridCol>
                <a:gridCol w="1537800">
                  <a:extLst>
                    <a:ext uri="{9D8B030D-6E8A-4147-A177-3AD203B41FA5}">
                      <a16:colId xmlns:a16="http://schemas.microsoft.com/office/drawing/2014/main" val="20002"/>
                    </a:ext>
                  </a:extLst>
                </a:gridCol>
                <a:gridCol w="1537800">
                  <a:extLst>
                    <a:ext uri="{9D8B030D-6E8A-4147-A177-3AD203B41FA5}">
                      <a16:colId xmlns:a16="http://schemas.microsoft.com/office/drawing/2014/main" val="20003"/>
                    </a:ext>
                  </a:extLst>
                </a:gridCol>
                <a:gridCol w="1537800">
                  <a:extLst>
                    <a:ext uri="{9D8B030D-6E8A-4147-A177-3AD203B41FA5}">
                      <a16:colId xmlns:a16="http://schemas.microsoft.com/office/drawing/2014/main" val="20004"/>
                    </a:ext>
                  </a:extLst>
                </a:gridCol>
              </a:tblGrid>
              <a:tr h="384250">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Algorithm / file size</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102.4KB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1MB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10MB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100MB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230825">
                <a:tc>
                  <a:txBody>
                    <a:bodyPr/>
                    <a:lstStyle/>
                    <a:p>
                      <a:pPr marL="0" lvl="0" indent="0" algn="ctr" rtl="0">
                        <a:lnSpc>
                          <a:spcPct val="115000"/>
                        </a:lnSpc>
                        <a:spcBef>
                          <a:spcPts val="1200"/>
                        </a:spcBef>
                        <a:spcAft>
                          <a:spcPts val="0"/>
                        </a:spcAft>
                        <a:buNone/>
                      </a:pPr>
                      <a:r>
                        <a:rPr lang="zh-HK" sz="1200">
                          <a:latin typeface="Times New Roman"/>
                          <a:ea typeface="Times New Roman"/>
                          <a:cs typeface="Times New Roman"/>
                          <a:sym typeface="Times New Roman"/>
                        </a:rPr>
                        <a:t>ECDH with</a:t>
                      </a:r>
                      <a:endParaRPr sz="1200">
                        <a:latin typeface="Times New Roman"/>
                        <a:ea typeface="Times New Roman"/>
                        <a:cs typeface="Times New Roman"/>
                        <a:sym typeface="Times New Roman"/>
                      </a:endParaRPr>
                    </a:p>
                    <a:p>
                      <a:pPr marL="0" lvl="0" indent="0" algn="ctr" rtl="0">
                        <a:lnSpc>
                          <a:spcPct val="115000"/>
                        </a:lnSpc>
                        <a:spcBef>
                          <a:spcPts val="1200"/>
                        </a:spcBef>
                        <a:spcAft>
                          <a:spcPts val="0"/>
                        </a:spcAft>
                        <a:buNone/>
                      </a:pPr>
                      <a:r>
                        <a:rPr lang="zh-HK" sz="1200">
                          <a:latin typeface="Times New Roman"/>
                          <a:ea typeface="Times New Roman"/>
                          <a:cs typeface="Times New Roman"/>
                          <a:sym typeface="Times New Roman"/>
                        </a:rPr>
                        <a:t>ChaCha20-Poly1305</a:t>
                      </a:r>
                      <a:endParaRPr sz="1200">
                        <a:latin typeface="Times New Roman"/>
                        <a:ea typeface="Times New Roman"/>
                        <a:cs typeface="Times New Roman"/>
                        <a:sym typeface="Times New Roman"/>
                      </a:endParaRPr>
                    </a:p>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256 bits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3.67</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9.33</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63.67</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550</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075475">
                <a:tc>
                  <a:txBody>
                    <a:bodyPr/>
                    <a:lstStyle/>
                    <a:p>
                      <a:pPr marL="0" lvl="0" indent="0" algn="ctr" rtl="0">
                        <a:lnSpc>
                          <a:spcPct val="115000"/>
                        </a:lnSpc>
                        <a:spcBef>
                          <a:spcPts val="1200"/>
                        </a:spcBef>
                        <a:spcAft>
                          <a:spcPts val="0"/>
                        </a:spcAft>
                        <a:buNone/>
                      </a:pPr>
                      <a:r>
                        <a:rPr lang="zh-HK" sz="1200">
                          <a:latin typeface="Times New Roman"/>
                          <a:ea typeface="Times New Roman"/>
                          <a:cs typeface="Times New Roman"/>
                          <a:sym typeface="Times New Roman"/>
                        </a:rPr>
                        <a:t>RSA OAEP with</a:t>
                      </a:r>
                      <a:endParaRPr sz="1200">
                        <a:latin typeface="Times New Roman"/>
                        <a:ea typeface="Times New Roman"/>
                        <a:cs typeface="Times New Roman"/>
                        <a:sym typeface="Times New Roman"/>
                      </a:endParaRPr>
                    </a:p>
                    <a:p>
                      <a:pPr marL="0" lvl="0" indent="0" algn="ctr" rtl="0">
                        <a:lnSpc>
                          <a:spcPct val="115000"/>
                        </a:lnSpc>
                        <a:spcBef>
                          <a:spcPts val="1200"/>
                        </a:spcBef>
                        <a:spcAft>
                          <a:spcPts val="0"/>
                        </a:spcAft>
                        <a:buNone/>
                      </a:pPr>
                      <a:r>
                        <a:rPr lang="zh-HK" sz="1200">
                          <a:latin typeface="Times New Roman"/>
                          <a:ea typeface="Times New Roman"/>
                          <a:cs typeface="Times New Roman"/>
                          <a:sym typeface="Times New Roman"/>
                        </a:rPr>
                        <a:t>AES-256 GCM</a:t>
                      </a:r>
                      <a:endParaRPr sz="1200">
                        <a:latin typeface="Times New Roman"/>
                        <a:ea typeface="Times New Roman"/>
                        <a:cs typeface="Times New Roman"/>
                        <a:sym typeface="Times New Roman"/>
                      </a:endParaRPr>
                    </a:p>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3072 bits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1594</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1979.67</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3003.67</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12108</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962900">
                <a:tc>
                  <a:txBody>
                    <a:bodyPr/>
                    <a:lstStyle/>
                    <a:p>
                      <a:pPr marL="0" lvl="0" indent="0" algn="ctr" rtl="0">
                        <a:lnSpc>
                          <a:spcPct val="115000"/>
                        </a:lnSpc>
                        <a:spcBef>
                          <a:spcPts val="1200"/>
                        </a:spcBef>
                        <a:spcAft>
                          <a:spcPts val="0"/>
                        </a:spcAft>
                        <a:buNone/>
                      </a:pPr>
                      <a:r>
                        <a:rPr lang="zh-HK" sz="1200">
                          <a:latin typeface="Times New Roman"/>
                          <a:ea typeface="Times New Roman"/>
                          <a:cs typeface="Times New Roman"/>
                          <a:sym typeface="Times New Roman"/>
                        </a:rPr>
                        <a:t>Ratio</a:t>
                      </a:r>
                      <a:endParaRPr sz="1200">
                        <a:latin typeface="Times New Roman"/>
                        <a:ea typeface="Times New Roman"/>
                        <a:cs typeface="Times New Roman"/>
                        <a:sym typeface="Times New Roman"/>
                      </a:endParaRPr>
                    </a:p>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(RSA OAEP) / (ECDH)</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434.33</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212.18</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47.18</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22.01</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a:t>Evaluation(</a:t>
            </a:r>
            <a:r>
              <a:rPr lang="zh-HK" sz="2750">
                <a:latin typeface="Times New Roman"/>
                <a:ea typeface="Times New Roman"/>
                <a:cs typeface="Times New Roman"/>
                <a:sym typeface="Times New Roman"/>
              </a:rPr>
              <a:t>Symmetric encryption result</a:t>
            </a:r>
            <a:r>
              <a:rPr lang="zh-HK"/>
              <a:t>)</a:t>
            </a:r>
            <a:endParaRPr/>
          </a:p>
        </p:txBody>
      </p:sp>
      <p:graphicFrame>
        <p:nvGraphicFramePr>
          <p:cNvPr id="336" name="Google Shape;336;p46"/>
          <p:cNvGraphicFramePr/>
          <p:nvPr/>
        </p:nvGraphicFramePr>
        <p:xfrm>
          <a:off x="727438" y="1017719"/>
          <a:ext cx="7689000" cy="3859464"/>
        </p:xfrm>
        <a:graphic>
          <a:graphicData uri="http://schemas.openxmlformats.org/drawingml/2006/table">
            <a:tbl>
              <a:tblPr>
                <a:noFill/>
                <a:tableStyleId>{26E18657-366A-408D-AF76-3A686055A822}</a:tableStyleId>
              </a:tblPr>
              <a:tblGrid>
                <a:gridCol w="1537800">
                  <a:extLst>
                    <a:ext uri="{9D8B030D-6E8A-4147-A177-3AD203B41FA5}">
                      <a16:colId xmlns:a16="http://schemas.microsoft.com/office/drawing/2014/main" val="20000"/>
                    </a:ext>
                  </a:extLst>
                </a:gridCol>
                <a:gridCol w="1537800">
                  <a:extLst>
                    <a:ext uri="{9D8B030D-6E8A-4147-A177-3AD203B41FA5}">
                      <a16:colId xmlns:a16="http://schemas.microsoft.com/office/drawing/2014/main" val="20001"/>
                    </a:ext>
                  </a:extLst>
                </a:gridCol>
                <a:gridCol w="1537800">
                  <a:extLst>
                    <a:ext uri="{9D8B030D-6E8A-4147-A177-3AD203B41FA5}">
                      <a16:colId xmlns:a16="http://schemas.microsoft.com/office/drawing/2014/main" val="20002"/>
                    </a:ext>
                  </a:extLst>
                </a:gridCol>
                <a:gridCol w="1537800">
                  <a:extLst>
                    <a:ext uri="{9D8B030D-6E8A-4147-A177-3AD203B41FA5}">
                      <a16:colId xmlns:a16="http://schemas.microsoft.com/office/drawing/2014/main" val="20003"/>
                    </a:ext>
                  </a:extLst>
                </a:gridCol>
                <a:gridCol w="1537800">
                  <a:extLst>
                    <a:ext uri="{9D8B030D-6E8A-4147-A177-3AD203B41FA5}">
                      <a16:colId xmlns:a16="http://schemas.microsoft.com/office/drawing/2014/main" val="20004"/>
                    </a:ext>
                  </a:extLst>
                </a:gridCol>
              </a:tblGrid>
              <a:tr h="384250">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Algorithm / file size</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102.4KB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1MB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10MB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100MB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tcPr>
                </a:tc>
                <a:extLst>
                  <a:ext uri="{0D108BD9-81ED-4DB2-BD59-A6C34878D82A}">
                    <a16:rowId xmlns:a16="http://schemas.microsoft.com/office/drawing/2014/main" val="10000"/>
                  </a:ext>
                </a:extLst>
              </a:tr>
              <a:tr h="1230825">
                <a:tc>
                  <a:txBody>
                    <a:bodyPr/>
                    <a:lstStyle/>
                    <a:p>
                      <a:pPr marL="0" lvl="0" indent="0" algn="ctr" rtl="0">
                        <a:lnSpc>
                          <a:spcPct val="115000"/>
                        </a:lnSpc>
                        <a:spcBef>
                          <a:spcPts val="1200"/>
                        </a:spcBef>
                        <a:spcAft>
                          <a:spcPts val="0"/>
                        </a:spcAft>
                        <a:buNone/>
                      </a:pPr>
                      <a:r>
                        <a:rPr lang="zh-HK" sz="1200">
                          <a:latin typeface="Times New Roman"/>
                          <a:ea typeface="Times New Roman"/>
                          <a:cs typeface="Times New Roman"/>
                          <a:sym typeface="Times New Roman"/>
                        </a:rPr>
                        <a:t>ChaCha20-Poly1305</a:t>
                      </a:r>
                      <a:endParaRPr sz="1200">
                        <a:latin typeface="Times New Roman"/>
                        <a:ea typeface="Times New Roman"/>
                        <a:cs typeface="Times New Roman"/>
                        <a:sym typeface="Times New Roman"/>
                      </a:endParaRPr>
                    </a:p>
                    <a:p>
                      <a:pPr marL="0" lvl="0" indent="0" algn="ctr" rtl="0">
                        <a:lnSpc>
                          <a:spcPct val="115000"/>
                        </a:lnSpc>
                        <a:spcBef>
                          <a:spcPts val="1200"/>
                        </a:spcBef>
                        <a:spcAft>
                          <a:spcPts val="0"/>
                        </a:spcAft>
                        <a:buNone/>
                      </a:pPr>
                      <a:r>
                        <a:rPr lang="zh-HK" sz="1200">
                          <a:latin typeface="Times New Roman"/>
                          <a:ea typeface="Times New Roman"/>
                          <a:cs typeface="Times New Roman"/>
                          <a:sym typeface="Times New Roman"/>
                        </a:rPr>
                        <a:t>with</a:t>
                      </a:r>
                      <a:endParaRPr sz="1200">
                        <a:latin typeface="Times New Roman"/>
                        <a:ea typeface="Times New Roman"/>
                        <a:cs typeface="Times New Roman"/>
                        <a:sym typeface="Times New Roman"/>
                      </a:endParaRPr>
                    </a:p>
                    <a:p>
                      <a:pPr marL="0" lvl="0" indent="0" algn="ctr" rtl="0">
                        <a:lnSpc>
                          <a:spcPct val="115000"/>
                        </a:lnSpc>
                        <a:spcBef>
                          <a:spcPts val="1200"/>
                        </a:spcBef>
                        <a:spcAft>
                          <a:spcPts val="1200"/>
                        </a:spcAft>
                        <a:buNone/>
                      </a:pPr>
                      <a:r>
                        <a:rPr lang="zh-HK" sz="1200">
                          <a:solidFill>
                            <a:srgbClr val="202124"/>
                          </a:solidFill>
                          <a:latin typeface="Times New Roman"/>
                          <a:ea typeface="Times New Roman"/>
                          <a:cs typeface="Times New Roman"/>
                          <a:sym typeface="Times New Roman"/>
                        </a:rPr>
                        <a:t>PBKDF2withHmacSHA1</a:t>
                      </a:r>
                      <a:endParaRPr sz="1200">
                        <a:solidFill>
                          <a:srgbClr val="202124"/>
                        </a:solidFill>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27.67</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41.33</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102.67</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644</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tcPr>
                </a:tc>
                <a:extLst>
                  <a:ext uri="{0D108BD9-81ED-4DB2-BD59-A6C34878D82A}">
                    <a16:rowId xmlns:a16="http://schemas.microsoft.com/office/drawing/2014/main" val="10001"/>
                  </a:ext>
                </a:extLst>
              </a:tr>
              <a:tr h="1075475">
                <a:tc>
                  <a:txBody>
                    <a:bodyPr/>
                    <a:lstStyle/>
                    <a:p>
                      <a:pPr marL="0" lvl="0" indent="0" algn="ctr" rtl="0">
                        <a:lnSpc>
                          <a:spcPct val="115000"/>
                        </a:lnSpc>
                        <a:spcBef>
                          <a:spcPts val="1200"/>
                        </a:spcBef>
                        <a:spcAft>
                          <a:spcPts val="0"/>
                        </a:spcAft>
                        <a:buNone/>
                      </a:pPr>
                      <a:r>
                        <a:rPr lang="zh-HK" sz="1200">
                          <a:latin typeface="Times New Roman"/>
                          <a:ea typeface="Times New Roman"/>
                          <a:cs typeface="Times New Roman"/>
                          <a:sym typeface="Times New Roman"/>
                        </a:rPr>
                        <a:t>AES GCM</a:t>
                      </a:r>
                      <a:endParaRPr sz="1200">
                        <a:latin typeface="Times New Roman"/>
                        <a:ea typeface="Times New Roman"/>
                        <a:cs typeface="Times New Roman"/>
                        <a:sym typeface="Times New Roman"/>
                      </a:endParaRPr>
                    </a:p>
                    <a:p>
                      <a:pPr marL="0" lvl="0" indent="0" algn="ctr" rtl="0">
                        <a:lnSpc>
                          <a:spcPct val="115000"/>
                        </a:lnSpc>
                        <a:spcBef>
                          <a:spcPts val="1200"/>
                        </a:spcBef>
                        <a:spcAft>
                          <a:spcPts val="0"/>
                        </a:spcAft>
                        <a:buNone/>
                      </a:pPr>
                      <a:r>
                        <a:rPr lang="zh-HK" sz="1200">
                          <a:latin typeface="Times New Roman"/>
                          <a:ea typeface="Times New Roman"/>
                          <a:cs typeface="Times New Roman"/>
                          <a:sym typeface="Times New Roman"/>
                        </a:rPr>
                        <a:t>with</a:t>
                      </a:r>
                      <a:endParaRPr sz="1200">
                        <a:latin typeface="Times New Roman"/>
                        <a:ea typeface="Times New Roman"/>
                        <a:cs typeface="Times New Roman"/>
                        <a:sym typeface="Times New Roman"/>
                      </a:endParaRPr>
                    </a:p>
                    <a:p>
                      <a:pPr marL="0" lvl="0" indent="0" algn="ctr" rtl="0">
                        <a:lnSpc>
                          <a:spcPct val="115000"/>
                        </a:lnSpc>
                        <a:spcBef>
                          <a:spcPts val="1200"/>
                        </a:spcBef>
                        <a:spcAft>
                          <a:spcPts val="1200"/>
                        </a:spcAft>
                        <a:buNone/>
                      </a:pPr>
                      <a:r>
                        <a:rPr lang="zh-HK" sz="1200">
                          <a:solidFill>
                            <a:srgbClr val="202124"/>
                          </a:solidFill>
                          <a:latin typeface="Times New Roman"/>
                          <a:ea typeface="Times New Roman"/>
                          <a:cs typeface="Times New Roman"/>
                          <a:sym typeface="Times New Roman"/>
                        </a:rPr>
                        <a:t>PBKDF2withHmacSHA1</a:t>
                      </a:r>
                      <a:endParaRPr sz="1200">
                        <a:solidFill>
                          <a:srgbClr val="202124"/>
                        </a:solidFill>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36.67</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140.67</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1090.67</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10611.67</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tcPr>
                </a:tc>
                <a:extLst>
                  <a:ext uri="{0D108BD9-81ED-4DB2-BD59-A6C34878D82A}">
                    <a16:rowId xmlns:a16="http://schemas.microsoft.com/office/drawing/2014/main" val="10002"/>
                  </a:ext>
                </a:extLst>
              </a:tr>
              <a:tr h="962900">
                <a:tc>
                  <a:txBody>
                    <a:bodyPr/>
                    <a:lstStyle/>
                    <a:p>
                      <a:pPr marL="0" lvl="0" indent="0" algn="ctr" rtl="0">
                        <a:lnSpc>
                          <a:spcPct val="115000"/>
                        </a:lnSpc>
                        <a:spcBef>
                          <a:spcPts val="1200"/>
                        </a:spcBef>
                        <a:spcAft>
                          <a:spcPts val="0"/>
                        </a:spcAft>
                        <a:buNone/>
                      </a:pPr>
                      <a:r>
                        <a:rPr lang="zh-HK" sz="1200">
                          <a:latin typeface="Times New Roman"/>
                          <a:ea typeface="Times New Roman"/>
                          <a:cs typeface="Times New Roman"/>
                          <a:sym typeface="Times New Roman"/>
                        </a:rPr>
                        <a:t>Ratio</a:t>
                      </a:r>
                      <a:endParaRPr sz="1200">
                        <a:latin typeface="Times New Roman"/>
                        <a:ea typeface="Times New Roman"/>
                        <a:cs typeface="Times New Roman"/>
                        <a:sym typeface="Times New Roman"/>
                      </a:endParaRPr>
                    </a:p>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(AES-GCM</a:t>
                      </a:r>
                      <a:r>
                        <a:rPr lang="zh-HK" sz="1200">
                          <a:solidFill>
                            <a:srgbClr val="202124"/>
                          </a:solidFill>
                          <a:latin typeface="Times New Roman"/>
                          <a:ea typeface="Times New Roman"/>
                          <a:cs typeface="Times New Roman"/>
                          <a:sym typeface="Times New Roman"/>
                        </a:rPr>
                        <a:t>)</a:t>
                      </a:r>
                      <a:r>
                        <a:rPr lang="zh-HK" sz="1200">
                          <a:latin typeface="Times New Roman"/>
                          <a:ea typeface="Times New Roman"/>
                          <a:cs typeface="Times New Roman"/>
                          <a:sym typeface="Times New Roman"/>
                        </a:rPr>
                        <a:t>/ (ChaCha20-Poly1305)</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1.33</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3.40</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10.62</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16.48</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37" name="Google Shape;337;p46"/>
          <p:cNvSpPr/>
          <p:nvPr/>
        </p:nvSpPr>
        <p:spPr>
          <a:xfrm>
            <a:off x="488450" y="1391325"/>
            <a:ext cx="8237100" cy="1236000"/>
          </a:xfrm>
          <a:prstGeom prst="flowChartAlternateProcess">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10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HK"/>
              <a:t>Evaluation(</a:t>
            </a:r>
            <a:r>
              <a:rPr lang="zh-HK" sz="2750">
                <a:latin typeface="Times New Roman"/>
                <a:ea typeface="Times New Roman"/>
                <a:cs typeface="Times New Roman"/>
                <a:sym typeface="Times New Roman"/>
              </a:rPr>
              <a:t>Asymmetric encryption result</a:t>
            </a:r>
            <a:r>
              <a:rPr lang="zh-HK"/>
              <a:t>)</a:t>
            </a:r>
            <a:endParaRPr/>
          </a:p>
          <a:p>
            <a:pPr marL="0" lvl="0" indent="0" algn="l" rtl="0">
              <a:spcBef>
                <a:spcPts val="0"/>
              </a:spcBef>
              <a:spcAft>
                <a:spcPts val="0"/>
              </a:spcAft>
              <a:buNone/>
            </a:pPr>
            <a:endParaRPr/>
          </a:p>
        </p:txBody>
      </p:sp>
      <p:graphicFrame>
        <p:nvGraphicFramePr>
          <p:cNvPr id="343" name="Google Shape;343;p47"/>
          <p:cNvGraphicFramePr/>
          <p:nvPr/>
        </p:nvGraphicFramePr>
        <p:xfrm>
          <a:off x="727438" y="1017719"/>
          <a:ext cx="7689000" cy="3653450"/>
        </p:xfrm>
        <a:graphic>
          <a:graphicData uri="http://schemas.openxmlformats.org/drawingml/2006/table">
            <a:tbl>
              <a:tblPr>
                <a:noFill/>
                <a:tableStyleId>{26E18657-366A-408D-AF76-3A686055A822}</a:tableStyleId>
              </a:tblPr>
              <a:tblGrid>
                <a:gridCol w="1537800">
                  <a:extLst>
                    <a:ext uri="{9D8B030D-6E8A-4147-A177-3AD203B41FA5}">
                      <a16:colId xmlns:a16="http://schemas.microsoft.com/office/drawing/2014/main" val="20000"/>
                    </a:ext>
                  </a:extLst>
                </a:gridCol>
                <a:gridCol w="1537800">
                  <a:extLst>
                    <a:ext uri="{9D8B030D-6E8A-4147-A177-3AD203B41FA5}">
                      <a16:colId xmlns:a16="http://schemas.microsoft.com/office/drawing/2014/main" val="20001"/>
                    </a:ext>
                  </a:extLst>
                </a:gridCol>
                <a:gridCol w="1537800">
                  <a:extLst>
                    <a:ext uri="{9D8B030D-6E8A-4147-A177-3AD203B41FA5}">
                      <a16:colId xmlns:a16="http://schemas.microsoft.com/office/drawing/2014/main" val="20002"/>
                    </a:ext>
                  </a:extLst>
                </a:gridCol>
                <a:gridCol w="1537800">
                  <a:extLst>
                    <a:ext uri="{9D8B030D-6E8A-4147-A177-3AD203B41FA5}">
                      <a16:colId xmlns:a16="http://schemas.microsoft.com/office/drawing/2014/main" val="20003"/>
                    </a:ext>
                  </a:extLst>
                </a:gridCol>
                <a:gridCol w="1537800">
                  <a:extLst>
                    <a:ext uri="{9D8B030D-6E8A-4147-A177-3AD203B41FA5}">
                      <a16:colId xmlns:a16="http://schemas.microsoft.com/office/drawing/2014/main" val="20004"/>
                    </a:ext>
                  </a:extLst>
                </a:gridCol>
              </a:tblGrid>
              <a:tr h="384250">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Algorithm / file size</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102.4KB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1MB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10MB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100MB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230825">
                <a:tc>
                  <a:txBody>
                    <a:bodyPr/>
                    <a:lstStyle/>
                    <a:p>
                      <a:pPr marL="0" lvl="0" indent="0" algn="ctr" rtl="0">
                        <a:lnSpc>
                          <a:spcPct val="115000"/>
                        </a:lnSpc>
                        <a:spcBef>
                          <a:spcPts val="1200"/>
                        </a:spcBef>
                        <a:spcAft>
                          <a:spcPts val="0"/>
                        </a:spcAft>
                        <a:buNone/>
                      </a:pPr>
                      <a:r>
                        <a:rPr lang="zh-HK" sz="1200">
                          <a:latin typeface="Times New Roman"/>
                          <a:ea typeface="Times New Roman"/>
                          <a:cs typeface="Times New Roman"/>
                          <a:sym typeface="Times New Roman"/>
                        </a:rPr>
                        <a:t>ECDH with</a:t>
                      </a:r>
                      <a:endParaRPr sz="1200">
                        <a:latin typeface="Times New Roman"/>
                        <a:ea typeface="Times New Roman"/>
                        <a:cs typeface="Times New Roman"/>
                        <a:sym typeface="Times New Roman"/>
                      </a:endParaRPr>
                    </a:p>
                    <a:p>
                      <a:pPr marL="0" lvl="0" indent="0" algn="ctr" rtl="0">
                        <a:lnSpc>
                          <a:spcPct val="115000"/>
                        </a:lnSpc>
                        <a:spcBef>
                          <a:spcPts val="1200"/>
                        </a:spcBef>
                        <a:spcAft>
                          <a:spcPts val="0"/>
                        </a:spcAft>
                        <a:buNone/>
                      </a:pPr>
                      <a:r>
                        <a:rPr lang="zh-HK" sz="1200">
                          <a:latin typeface="Times New Roman"/>
                          <a:ea typeface="Times New Roman"/>
                          <a:cs typeface="Times New Roman"/>
                          <a:sym typeface="Times New Roman"/>
                        </a:rPr>
                        <a:t>ChaCha20-Poly1305</a:t>
                      </a:r>
                      <a:endParaRPr sz="1200">
                        <a:latin typeface="Times New Roman"/>
                        <a:ea typeface="Times New Roman"/>
                        <a:cs typeface="Times New Roman"/>
                        <a:sym typeface="Times New Roman"/>
                      </a:endParaRPr>
                    </a:p>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256 bits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3.67</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9.33</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63.67</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550</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075475">
                <a:tc>
                  <a:txBody>
                    <a:bodyPr/>
                    <a:lstStyle/>
                    <a:p>
                      <a:pPr marL="0" lvl="0" indent="0" algn="ctr" rtl="0">
                        <a:lnSpc>
                          <a:spcPct val="115000"/>
                        </a:lnSpc>
                        <a:spcBef>
                          <a:spcPts val="1200"/>
                        </a:spcBef>
                        <a:spcAft>
                          <a:spcPts val="0"/>
                        </a:spcAft>
                        <a:buNone/>
                      </a:pPr>
                      <a:r>
                        <a:rPr lang="zh-HK" sz="1200">
                          <a:latin typeface="Times New Roman"/>
                          <a:ea typeface="Times New Roman"/>
                          <a:cs typeface="Times New Roman"/>
                          <a:sym typeface="Times New Roman"/>
                        </a:rPr>
                        <a:t>RSA OAEP with</a:t>
                      </a:r>
                      <a:endParaRPr sz="1200">
                        <a:latin typeface="Times New Roman"/>
                        <a:ea typeface="Times New Roman"/>
                        <a:cs typeface="Times New Roman"/>
                        <a:sym typeface="Times New Roman"/>
                      </a:endParaRPr>
                    </a:p>
                    <a:p>
                      <a:pPr marL="0" lvl="0" indent="0" algn="ctr" rtl="0">
                        <a:lnSpc>
                          <a:spcPct val="115000"/>
                        </a:lnSpc>
                        <a:spcBef>
                          <a:spcPts val="1200"/>
                        </a:spcBef>
                        <a:spcAft>
                          <a:spcPts val="0"/>
                        </a:spcAft>
                        <a:buNone/>
                      </a:pPr>
                      <a:r>
                        <a:rPr lang="zh-HK" sz="1200">
                          <a:latin typeface="Times New Roman"/>
                          <a:ea typeface="Times New Roman"/>
                          <a:cs typeface="Times New Roman"/>
                          <a:sym typeface="Times New Roman"/>
                        </a:rPr>
                        <a:t>AES-256 GCM</a:t>
                      </a:r>
                      <a:endParaRPr sz="1200">
                        <a:latin typeface="Times New Roman"/>
                        <a:ea typeface="Times New Roman"/>
                        <a:cs typeface="Times New Roman"/>
                        <a:sym typeface="Times New Roman"/>
                      </a:endParaRPr>
                    </a:p>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3072 bits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1594</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1979.67</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3003.67</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12108</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962900">
                <a:tc>
                  <a:txBody>
                    <a:bodyPr/>
                    <a:lstStyle/>
                    <a:p>
                      <a:pPr marL="0" lvl="0" indent="0" algn="ctr" rtl="0">
                        <a:lnSpc>
                          <a:spcPct val="115000"/>
                        </a:lnSpc>
                        <a:spcBef>
                          <a:spcPts val="1200"/>
                        </a:spcBef>
                        <a:spcAft>
                          <a:spcPts val="0"/>
                        </a:spcAft>
                        <a:buNone/>
                      </a:pPr>
                      <a:r>
                        <a:rPr lang="zh-HK" sz="1200">
                          <a:latin typeface="Times New Roman"/>
                          <a:ea typeface="Times New Roman"/>
                          <a:cs typeface="Times New Roman"/>
                          <a:sym typeface="Times New Roman"/>
                        </a:rPr>
                        <a:t>Ratio</a:t>
                      </a:r>
                      <a:endParaRPr sz="1200">
                        <a:latin typeface="Times New Roman"/>
                        <a:ea typeface="Times New Roman"/>
                        <a:cs typeface="Times New Roman"/>
                        <a:sym typeface="Times New Roman"/>
                      </a:endParaRPr>
                    </a:p>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(RSA OAEP) / (ECDH)</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434.33</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212.18</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47.18</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22.01</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44" name="Google Shape;344;p47"/>
          <p:cNvSpPr/>
          <p:nvPr/>
        </p:nvSpPr>
        <p:spPr>
          <a:xfrm>
            <a:off x="488450" y="1391325"/>
            <a:ext cx="8237100" cy="1236000"/>
          </a:xfrm>
          <a:prstGeom prst="flowChartAlternateProcess">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4"/>
                                        </p:tgtEl>
                                        <p:attrNameLst>
                                          <p:attrName>style.visibility</p:attrName>
                                        </p:attrNameLst>
                                      </p:cBhvr>
                                      <p:to>
                                        <p:strVal val="visible"/>
                                      </p:to>
                                    </p:set>
                                    <p:animEffect transition="in" filter="fade">
                                      <p:cBhvr>
                                        <p:cTn id="7" dur="10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zh-HK" sz="2500"/>
              <a:t>Evaluation(</a:t>
            </a:r>
            <a:r>
              <a:rPr lang="zh-HK" sz="2500">
                <a:latin typeface="Times New Roman"/>
                <a:ea typeface="Times New Roman"/>
                <a:cs typeface="Times New Roman"/>
                <a:sym typeface="Times New Roman"/>
              </a:rPr>
              <a:t>ChaCha20-Poly1305 encryption result</a:t>
            </a:r>
            <a:r>
              <a:rPr lang="zh-HK" sz="2500"/>
              <a:t>)</a:t>
            </a:r>
            <a:endParaRPr sz="2500"/>
          </a:p>
        </p:txBody>
      </p:sp>
      <p:graphicFrame>
        <p:nvGraphicFramePr>
          <p:cNvPr id="350" name="Google Shape;350;p48"/>
          <p:cNvGraphicFramePr/>
          <p:nvPr/>
        </p:nvGraphicFramePr>
        <p:xfrm>
          <a:off x="915500" y="1258275"/>
          <a:ext cx="7239000" cy="762000"/>
        </p:xfrm>
        <a:graphic>
          <a:graphicData uri="http://schemas.openxmlformats.org/drawingml/2006/table">
            <a:tbl>
              <a:tblPr>
                <a:noFill/>
                <a:tableStyleId>{26E18657-366A-408D-AF76-3A686055A822}</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Algorithm / file size</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102.4KB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1MB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10MB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100MB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ChaCha20-Poly1305</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1.27</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5.85</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47.56</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417.87</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51" name="Google Shape;351;p48"/>
          <p:cNvGraphicFramePr/>
          <p:nvPr/>
        </p:nvGraphicFramePr>
        <p:xfrm>
          <a:off x="915500" y="2302450"/>
          <a:ext cx="7239000" cy="1588783"/>
        </p:xfrm>
        <a:graphic>
          <a:graphicData uri="http://schemas.openxmlformats.org/drawingml/2006/table">
            <a:tbl>
              <a:tblPr>
                <a:noFill/>
                <a:tableStyleId>{26E18657-366A-408D-AF76-3A686055A822}</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529025">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Algorithm / file size</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102.4KB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1MB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10MB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100MB (ms)</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29025">
                <a:tc>
                  <a:txBody>
                    <a:bodyPr/>
                    <a:lstStyle/>
                    <a:p>
                      <a:pPr marL="0" lvl="0" indent="0" algn="ctr" rtl="0">
                        <a:lnSpc>
                          <a:spcPct val="115000"/>
                        </a:lnSpc>
                        <a:spcBef>
                          <a:spcPts val="1200"/>
                        </a:spcBef>
                        <a:spcAft>
                          <a:spcPts val="1200"/>
                        </a:spcAft>
                        <a:buNone/>
                      </a:pPr>
                      <a:r>
                        <a:rPr lang="zh-HK" sz="1200">
                          <a:solidFill>
                            <a:srgbClr val="202124"/>
                          </a:solidFill>
                          <a:latin typeface="Times New Roman"/>
                          <a:ea typeface="Times New Roman"/>
                          <a:cs typeface="Times New Roman"/>
                          <a:sym typeface="Times New Roman"/>
                        </a:rPr>
                        <a:t>PBKDF2withHmacSHA1</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26.4</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35.48</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55.11</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226.13</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29025">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ECDH</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2.4</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3.48</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16.11</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zh-HK" sz="1200">
                          <a:latin typeface="Times New Roman"/>
                          <a:ea typeface="Times New Roman"/>
                          <a:cs typeface="Times New Roman"/>
                          <a:sym typeface="Times New Roman"/>
                        </a:rPr>
                        <a:t>132.13</a:t>
                      </a:r>
                      <a:endParaRPr sz="1200">
                        <a:latin typeface="Times New Roman"/>
                        <a:ea typeface="Times New Roman"/>
                        <a:cs typeface="Times New Roman"/>
                        <a:sym typeface="Times New Roman"/>
                      </a:endParaRPr>
                    </a:p>
                  </a:txBody>
                  <a:tcPr marL="63500" marR="63500" marT="63500" marB="635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10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a:t>Test limitation</a:t>
            </a:r>
            <a:endParaRPr/>
          </a:p>
        </p:txBody>
      </p:sp>
      <p:sp>
        <p:nvSpPr>
          <p:cNvPr id="357" name="Google Shape;357;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Clr>
                <a:schemeClr val="dk1"/>
              </a:buClr>
              <a:buSzPts val="1800"/>
              <a:buNone/>
            </a:pPr>
            <a:r>
              <a:rPr lang="en-US" altLang="zh-HK" dirty="0">
                <a:solidFill>
                  <a:schemeClr val="tx1"/>
                </a:solidFill>
                <a:latin typeface="Times New Roman"/>
                <a:ea typeface="Times New Roman"/>
                <a:cs typeface="Times New Roman"/>
                <a:sym typeface="Times New Roman"/>
              </a:rPr>
              <a:t>1. </a:t>
            </a:r>
            <a:r>
              <a:rPr lang="zh-HK" dirty="0">
                <a:solidFill>
                  <a:schemeClr val="tx1"/>
                </a:solidFill>
                <a:latin typeface="Times New Roman"/>
                <a:ea typeface="Times New Roman"/>
                <a:cs typeface="Times New Roman"/>
                <a:sym typeface="Times New Roman"/>
              </a:rPr>
              <a:t>RSA OAEP can only encrypt files smaller than its key length.</a:t>
            </a:r>
            <a:endParaRPr dirty="0">
              <a:solidFill>
                <a:schemeClr val="tx1"/>
              </a:solidFill>
              <a:latin typeface="Times New Roman"/>
              <a:ea typeface="Times New Roman"/>
              <a:cs typeface="Times New Roman"/>
              <a:sym typeface="Times New Roman"/>
            </a:endParaRPr>
          </a:p>
          <a:p>
            <a:pPr marL="0" lvl="0" indent="0" algn="l" rtl="0">
              <a:spcBef>
                <a:spcPts val="1200"/>
              </a:spcBef>
              <a:spcAft>
                <a:spcPts val="0"/>
              </a:spcAft>
              <a:buNone/>
            </a:pPr>
            <a:endParaRPr dirty="0">
              <a:solidFill>
                <a:schemeClr val="tx1"/>
              </a:solidFill>
              <a:latin typeface="Times New Roman"/>
              <a:ea typeface="Times New Roman"/>
              <a:cs typeface="Times New Roman"/>
              <a:sym typeface="Times New Roman"/>
            </a:endParaRPr>
          </a:p>
          <a:p>
            <a:pPr marL="114300" lvl="0" indent="0" algn="l" rtl="0">
              <a:spcBef>
                <a:spcPts val="1200"/>
              </a:spcBef>
              <a:spcAft>
                <a:spcPts val="0"/>
              </a:spcAft>
              <a:buClr>
                <a:schemeClr val="dk1"/>
              </a:buClr>
              <a:buSzPts val="1800"/>
              <a:buNone/>
            </a:pPr>
            <a:r>
              <a:rPr lang="en-US" altLang="zh-HK" dirty="0">
                <a:solidFill>
                  <a:schemeClr val="tx1"/>
                </a:solidFill>
                <a:latin typeface="Times New Roman"/>
                <a:ea typeface="Times New Roman"/>
                <a:cs typeface="Times New Roman"/>
                <a:sym typeface="Times New Roman"/>
              </a:rPr>
              <a:t>2. </a:t>
            </a:r>
            <a:r>
              <a:rPr lang="zh-HK" dirty="0">
                <a:solidFill>
                  <a:schemeClr val="tx1"/>
                </a:solidFill>
                <a:latin typeface="Times New Roman"/>
                <a:ea typeface="Times New Roman"/>
                <a:cs typeface="Times New Roman"/>
                <a:sym typeface="Times New Roman"/>
              </a:rPr>
              <a:t>ECDH because they cannot match the comparable security level.</a:t>
            </a:r>
            <a:endParaRPr sz="2400" dirty="0">
              <a:solidFill>
                <a:schemeClr val="tx1"/>
              </a:solidFill>
            </a:endParaRPr>
          </a:p>
          <a:p>
            <a:pPr marL="457200" lvl="0" indent="0" algn="l" rtl="0">
              <a:spcBef>
                <a:spcPts val="1200"/>
              </a:spcBef>
              <a:spcAft>
                <a:spcPts val="0"/>
              </a:spcAft>
              <a:buNone/>
            </a:pPr>
            <a:endParaRPr dirty="0">
              <a:solidFill>
                <a:schemeClr val="tx1"/>
              </a:solidFill>
              <a:latin typeface="Times New Roman"/>
              <a:ea typeface="Times New Roman"/>
              <a:cs typeface="Times New Roman"/>
              <a:sym typeface="Times New Roman"/>
            </a:endParaRPr>
          </a:p>
          <a:p>
            <a:pPr marL="0" lvl="0" indent="0" algn="l" rtl="0">
              <a:spcBef>
                <a:spcPts val="1200"/>
              </a:spcBef>
              <a:spcAft>
                <a:spcPts val="1200"/>
              </a:spcAft>
              <a:buNone/>
            </a:pPr>
            <a:endParaRPr dirty="0">
              <a:solidFill>
                <a:schemeClr val="tx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a:t>Future work</a:t>
            </a:r>
            <a:endParaRPr/>
          </a:p>
        </p:txBody>
      </p:sp>
      <p:sp>
        <p:nvSpPr>
          <p:cNvPr id="363" name="Google Shape;363;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14300" lvl="0" indent="0" algn="l" rtl="0">
              <a:lnSpc>
                <a:spcPct val="107000"/>
              </a:lnSpc>
              <a:spcBef>
                <a:spcPts val="1200"/>
              </a:spcBef>
              <a:spcAft>
                <a:spcPts val="0"/>
              </a:spcAft>
              <a:buClr>
                <a:schemeClr val="dk1"/>
              </a:buClr>
              <a:buSzPts val="1800"/>
              <a:buNone/>
            </a:pPr>
            <a:r>
              <a:rPr lang="en-US" altLang="zh-HK" dirty="0">
                <a:solidFill>
                  <a:schemeClr val="dk1"/>
                </a:solidFill>
                <a:latin typeface="Times New Roman"/>
                <a:ea typeface="Times New Roman"/>
                <a:cs typeface="Times New Roman"/>
                <a:sym typeface="Times New Roman"/>
              </a:rPr>
              <a:t>1. </a:t>
            </a:r>
            <a:r>
              <a:rPr lang="zh-HK" dirty="0">
                <a:solidFill>
                  <a:schemeClr val="dk1"/>
                </a:solidFill>
                <a:latin typeface="Times New Roman"/>
                <a:ea typeface="Times New Roman"/>
                <a:cs typeface="Times New Roman"/>
                <a:sym typeface="Times New Roman"/>
              </a:rPr>
              <a:t>Provide more cloud service options such as Microsoft OneDrive. </a:t>
            </a:r>
            <a:endParaRPr dirty="0">
              <a:solidFill>
                <a:schemeClr val="dk1"/>
              </a:solidFill>
              <a:latin typeface="Times New Roman"/>
              <a:ea typeface="Times New Roman"/>
              <a:cs typeface="Times New Roman"/>
              <a:sym typeface="Times New Roman"/>
            </a:endParaRPr>
          </a:p>
          <a:p>
            <a:pPr marL="0" lvl="0" indent="0" algn="l" rtl="0">
              <a:lnSpc>
                <a:spcPct val="107000"/>
              </a:lnSpc>
              <a:spcBef>
                <a:spcPts val="1200"/>
              </a:spcBef>
              <a:spcAft>
                <a:spcPts val="0"/>
              </a:spcAft>
              <a:buNone/>
            </a:pPr>
            <a:endParaRPr dirty="0">
              <a:solidFill>
                <a:schemeClr val="dk1"/>
              </a:solidFill>
              <a:latin typeface="Times New Roman"/>
              <a:ea typeface="Times New Roman"/>
              <a:cs typeface="Times New Roman"/>
              <a:sym typeface="Times New Roman"/>
            </a:endParaRPr>
          </a:p>
          <a:p>
            <a:pPr marL="114300" lvl="0" indent="0" algn="l" rtl="0">
              <a:lnSpc>
                <a:spcPct val="107000"/>
              </a:lnSpc>
              <a:spcBef>
                <a:spcPts val="1200"/>
              </a:spcBef>
              <a:spcAft>
                <a:spcPts val="0"/>
              </a:spcAft>
              <a:buClr>
                <a:schemeClr val="dk1"/>
              </a:buClr>
              <a:buSzPts val="1800"/>
              <a:buNone/>
            </a:pPr>
            <a:r>
              <a:rPr lang="en-US" altLang="zh-HK" dirty="0">
                <a:solidFill>
                  <a:schemeClr val="dk1"/>
                </a:solidFill>
                <a:latin typeface="Times New Roman"/>
                <a:ea typeface="Times New Roman"/>
                <a:cs typeface="Times New Roman"/>
                <a:sym typeface="Times New Roman"/>
              </a:rPr>
              <a:t>2. C</a:t>
            </a:r>
            <a:r>
              <a:rPr lang="zh-HK">
                <a:solidFill>
                  <a:schemeClr val="dk1"/>
                </a:solidFill>
                <a:latin typeface="Times New Roman"/>
                <a:ea typeface="Times New Roman"/>
                <a:cs typeface="Times New Roman"/>
                <a:sym typeface="Times New Roman"/>
              </a:rPr>
              <a:t>hoose </a:t>
            </a:r>
            <a:r>
              <a:rPr lang="zh-HK" dirty="0">
                <a:solidFill>
                  <a:schemeClr val="dk1"/>
                </a:solidFill>
                <a:latin typeface="Times New Roman"/>
                <a:ea typeface="Times New Roman"/>
                <a:cs typeface="Times New Roman"/>
                <a:sym typeface="Times New Roman"/>
              </a:rPr>
              <a:t>the cloud service providers according to their own preferences.</a:t>
            </a:r>
            <a:endParaRPr dirty="0">
              <a:solidFill>
                <a:schemeClr val="dk1"/>
              </a:solidFill>
              <a:latin typeface="Times New Roman"/>
              <a:ea typeface="Times New Roman"/>
              <a:cs typeface="Times New Roman"/>
              <a:sym typeface="Times New Roman"/>
            </a:endParaRPr>
          </a:p>
          <a:p>
            <a:pPr marL="0" lvl="0" indent="0" algn="l" rtl="0">
              <a:spcBef>
                <a:spcPts val="800"/>
              </a:spcBef>
              <a:spcAft>
                <a:spcPts val="1200"/>
              </a:spcAft>
              <a:buNone/>
            </a:pP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a:t>Conclusion</a:t>
            </a:r>
            <a:endParaRPr/>
          </a:p>
        </p:txBody>
      </p:sp>
      <p:sp>
        <p:nvSpPr>
          <p:cNvPr id="369" name="Google Shape;369;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07950" lvl="0" indent="0" algn="l" rtl="0">
              <a:spcBef>
                <a:spcPts val="0"/>
              </a:spcBef>
              <a:spcAft>
                <a:spcPts val="0"/>
              </a:spcAft>
              <a:buClr>
                <a:schemeClr val="dk1"/>
              </a:buClr>
              <a:buSzPts val="1900"/>
              <a:buNone/>
            </a:pPr>
            <a:r>
              <a:rPr lang="en-US" altLang="zh-HK" sz="1900" dirty="0">
                <a:solidFill>
                  <a:schemeClr val="dk1"/>
                </a:solidFill>
                <a:latin typeface="Times New Roman"/>
                <a:ea typeface="Times New Roman"/>
                <a:cs typeface="Times New Roman"/>
                <a:sym typeface="Times New Roman"/>
              </a:rPr>
              <a:t>1. </a:t>
            </a:r>
            <a:r>
              <a:rPr lang="zh-HK" sz="1900" dirty="0">
                <a:solidFill>
                  <a:schemeClr val="dk1"/>
                </a:solidFill>
                <a:latin typeface="Times New Roman"/>
                <a:ea typeface="Times New Roman"/>
                <a:cs typeface="Times New Roman"/>
                <a:sym typeface="Times New Roman"/>
              </a:rPr>
              <a:t>file encryption and sharing authentication</a:t>
            </a:r>
            <a:endParaRPr sz="1900" dirty="0">
              <a:solidFill>
                <a:schemeClr val="dk1"/>
              </a:solidFill>
              <a:latin typeface="Times New Roman"/>
              <a:ea typeface="Times New Roman"/>
              <a:cs typeface="Times New Roman"/>
              <a:sym typeface="Times New Roman"/>
            </a:endParaRPr>
          </a:p>
          <a:p>
            <a:pPr marL="457200" lvl="0" indent="0" algn="l" rtl="0">
              <a:spcBef>
                <a:spcPts val="1200"/>
              </a:spcBef>
              <a:spcAft>
                <a:spcPts val="0"/>
              </a:spcAft>
              <a:buNone/>
            </a:pPr>
            <a:endParaRPr sz="1900" dirty="0">
              <a:solidFill>
                <a:schemeClr val="dk1"/>
              </a:solidFill>
              <a:latin typeface="Times New Roman"/>
              <a:ea typeface="Times New Roman"/>
              <a:cs typeface="Times New Roman"/>
              <a:sym typeface="Times New Roman"/>
            </a:endParaRPr>
          </a:p>
          <a:p>
            <a:pPr marL="107950" lvl="0" indent="0" algn="l" rtl="0">
              <a:spcBef>
                <a:spcPts val="1200"/>
              </a:spcBef>
              <a:spcAft>
                <a:spcPts val="0"/>
              </a:spcAft>
              <a:buClr>
                <a:schemeClr val="dk1"/>
              </a:buClr>
              <a:buSzPts val="1900"/>
              <a:buNone/>
            </a:pPr>
            <a:r>
              <a:rPr lang="en-US" altLang="zh-HK" sz="1900" dirty="0">
                <a:solidFill>
                  <a:schemeClr val="dk1"/>
                </a:solidFill>
                <a:latin typeface="Times New Roman"/>
                <a:ea typeface="Times New Roman"/>
                <a:cs typeface="Times New Roman"/>
                <a:sym typeface="Times New Roman"/>
              </a:rPr>
              <a:t>2. </a:t>
            </a:r>
            <a:r>
              <a:rPr lang="zh-HK" sz="1900" dirty="0">
                <a:solidFill>
                  <a:schemeClr val="dk1"/>
                </a:solidFill>
                <a:latin typeface="Times New Roman"/>
                <a:ea typeface="Times New Roman"/>
                <a:cs typeface="Times New Roman"/>
                <a:sym typeface="Times New Roman"/>
              </a:rPr>
              <a:t>better performance on time and security </a:t>
            </a:r>
            <a:endParaRPr sz="1900"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900" dirty="0">
              <a:solidFill>
                <a:schemeClr val="dk1"/>
              </a:solidFill>
              <a:latin typeface="Times New Roman"/>
              <a:ea typeface="Times New Roman"/>
              <a:cs typeface="Times New Roman"/>
              <a:sym typeface="Times New Roman"/>
            </a:endParaRPr>
          </a:p>
          <a:p>
            <a:pPr marL="107950" lvl="0" indent="0" algn="l" rtl="0">
              <a:spcBef>
                <a:spcPts val="1200"/>
              </a:spcBef>
              <a:spcAft>
                <a:spcPts val="0"/>
              </a:spcAft>
              <a:buClr>
                <a:schemeClr val="dk1"/>
              </a:buClr>
              <a:buSzPts val="1900"/>
              <a:buNone/>
            </a:pPr>
            <a:r>
              <a:rPr lang="en-US" altLang="zh-HK" sz="1900" dirty="0">
                <a:solidFill>
                  <a:schemeClr val="dk1"/>
                </a:solidFill>
                <a:latin typeface="Times New Roman"/>
                <a:ea typeface="Times New Roman"/>
                <a:cs typeface="Times New Roman"/>
                <a:sym typeface="Times New Roman"/>
              </a:rPr>
              <a:t>3. </a:t>
            </a:r>
            <a:r>
              <a:rPr lang="zh-HK" sz="1900" dirty="0">
                <a:solidFill>
                  <a:schemeClr val="dk1"/>
                </a:solidFill>
                <a:latin typeface="Times New Roman"/>
                <a:ea typeface="Times New Roman"/>
                <a:cs typeface="Times New Roman"/>
                <a:sym typeface="Times New Roman"/>
              </a:rPr>
              <a:t>backup function</a:t>
            </a:r>
            <a:endParaRPr sz="1900" dirty="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a:t>The app layout</a:t>
            </a:r>
            <a:endParaRPr/>
          </a:p>
        </p:txBody>
      </p:sp>
      <p:pic>
        <p:nvPicPr>
          <p:cNvPr id="80" name="Google Shape;80;p16"/>
          <p:cNvPicPr preferRelativeResize="0"/>
          <p:nvPr/>
        </p:nvPicPr>
        <p:blipFill>
          <a:blip r:embed="rId3">
            <a:alphaModFix/>
          </a:blip>
          <a:stretch>
            <a:fillRect/>
          </a:stretch>
        </p:blipFill>
        <p:spPr>
          <a:xfrm>
            <a:off x="442446" y="1089796"/>
            <a:ext cx="3301025" cy="3615400"/>
          </a:xfrm>
          <a:prstGeom prst="rect">
            <a:avLst/>
          </a:prstGeom>
          <a:noFill/>
          <a:ln>
            <a:noFill/>
          </a:ln>
        </p:spPr>
      </p:pic>
      <p:pic>
        <p:nvPicPr>
          <p:cNvPr id="81" name="Google Shape;81;p16"/>
          <p:cNvPicPr preferRelativeResize="0"/>
          <p:nvPr/>
        </p:nvPicPr>
        <p:blipFill rotWithShape="1">
          <a:blip r:embed="rId4">
            <a:alphaModFix/>
          </a:blip>
          <a:srcRect t="34076" r="2752" b="30288"/>
          <a:stretch/>
        </p:blipFill>
        <p:spPr>
          <a:xfrm>
            <a:off x="4364425" y="1145550"/>
            <a:ext cx="4024549" cy="34137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a:t>Reference	</a:t>
            </a:r>
            <a:endParaRPr/>
          </a:p>
        </p:txBody>
      </p:sp>
      <p:sp>
        <p:nvSpPr>
          <p:cNvPr id="375" name="Google Shape;375;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HK"/>
              <a:t>[1] </a:t>
            </a:r>
            <a:r>
              <a:rPr lang="zh-HK" sz="1100">
                <a:solidFill>
                  <a:schemeClr val="dk1"/>
                </a:solidFill>
              </a:rPr>
              <a:t>M. H. Azaim, D. W. Sudiharto, and E. Jadied, “Design and implementation of encrypted SMS on Android smartphone combining ECDSA - ECDH and AES: Semantic Scholar,” </a:t>
            </a:r>
            <a:r>
              <a:rPr lang="zh-HK" sz="1100" i="1">
                <a:solidFill>
                  <a:schemeClr val="dk1"/>
                </a:solidFill>
              </a:rPr>
              <a:t>SEMANTIC SCHOLAR</a:t>
            </a:r>
            <a:r>
              <a:rPr lang="zh-HK" sz="1100">
                <a:solidFill>
                  <a:schemeClr val="dk1"/>
                </a:solidFill>
              </a:rPr>
              <a:t>, 01-Jan-2016. [Online]. Available: https://www.semanticscholar.org/paper/Design-and-implementation-of-encrypted-SMS-on-ECDSA-Azaim-Sudiharto/a58cb37fd0dac4db94a099edb3ac85f28abc9509#citing-papers. [Accessed: 12-May-2021]. </a:t>
            </a:r>
            <a:endParaRPr sz="110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3"/>
          <p:cNvSpPr txBox="1">
            <a:spLocks noGrp="1"/>
          </p:cNvSpPr>
          <p:nvPr>
            <p:ph type="title"/>
          </p:nvPr>
        </p:nvSpPr>
        <p:spPr>
          <a:xfrm>
            <a:off x="222350" y="2450800"/>
            <a:ext cx="8520600" cy="572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zh-HK"/>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a:t>Encryption and Decryption (Own Use)  </a:t>
            </a:r>
            <a:endParaRPr/>
          </a:p>
        </p:txBody>
      </p:sp>
      <p:pic>
        <p:nvPicPr>
          <p:cNvPr id="87" name="Google Shape;87;p17"/>
          <p:cNvPicPr preferRelativeResize="0"/>
          <p:nvPr/>
        </p:nvPicPr>
        <p:blipFill rotWithShape="1">
          <a:blip r:embed="rId3">
            <a:alphaModFix/>
          </a:blip>
          <a:srcRect t="1542" b="59009"/>
          <a:stretch/>
        </p:blipFill>
        <p:spPr>
          <a:xfrm>
            <a:off x="679350" y="1974675"/>
            <a:ext cx="3301025" cy="1426200"/>
          </a:xfrm>
          <a:prstGeom prst="rect">
            <a:avLst/>
          </a:prstGeom>
          <a:noFill/>
          <a:ln>
            <a:noFill/>
          </a:ln>
        </p:spPr>
      </p:pic>
      <p:pic>
        <p:nvPicPr>
          <p:cNvPr id="88" name="Google Shape;88;p17"/>
          <p:cNvPicPr preferRelativeResize="0"/>
          <p:nvPr/>
        </p:nvPicPr>
        <p:blipFill rotWithShape="1">
          <a:blip r:embed="rId4">
            <a:alphaModFix/>
          </a:blip>
          <a:srcRect t="34077" r="2752" b="51035"/>
          <a:stretch/>
        </p:blipFill>
        <p:spPr>
          <a:xfrm>
            <a:off x="4572000" y="1974675"/>
            <a:ext cx="4024549" cy="14262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8"/>
          <p:cNvPicPr preferRelativeResize="0"/>
          <p:nvPr/>
        </p:nvPicPr>
        <p:blipFill rotWithShape="1">
          <a:blip r:embed="rId3">
            <a:alphaModFix/>
          </a:blip>
          <a:srcRect/>
          <a:stretch/>
        </p:blipFill>
        <p:spPr>
          <a:xfrm>
            <a:off x="3533325" y="1017725"/>
            <a:ext cx="5381550" cy="3997751"/>
          </a:xfrm>
          <a:prstGeom prst="rect">
            <a:avLst/>
          </a:prstGeom>
          <a:noFill/>
          <a:ln>
            <a:noFill/>
          </a:ln>
        </p:spPr>
      </p:pic>
      <p:pic>
        <p:nvPicPr>
          <p:cNvPr id="94" name="Google Shape;94;p18"/>
          <p:cNvPicPr preferRelativeResize="0"/>
          <p:nvPr/>
        </p:nvPicPr>
        <p:blipFill>
          <a:blip r:embed="rId4">
            <a:alphaModFix/>
          </a:blip>
          <a:stretch>
            <a:fillRect/>
          </a:stretch>
        </p:blipFill>
        <p:spPr>
          <a:xfrm>
            <a:off x="258875" y="1651438"/>
            <a:ext cx="2992924" cy="2138475"/>
          </a:xfrm>
          <a:prstGeom prst="rect">
            <a:avLst/>
          </a:prstGeom>
          <a:noFill/>
          <a:ln>
            <a:noFill/>
          </a:ln>
        </p:spPr>
      </p:pic>
      <p:sp>
        <p:nvSpPr>
          <p:cNvPr id="95" name="Google Shape;95;p18"/>
          <p:cNvSpPr txBox="1">
            <a:spLocks noGrp="1"/>
          </p:cNvSpPr>
          <p:nvPr>
            <p:ph type="title"/>
          </p:nvPr>
        </p:nvSpPr>
        <p:spPr>
          <a:xfrm>
            <a:off x="311700" y="445025"/>
            <a:ext cx="5381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HK"/>
              <a:t>Encryption (Own Use) </a:t>
            </a:r>
            <a:endParaRPr/>
          </a:p>
        </p:txBody>
      </p:sp>
      <p:cxnSp>
        <p:nvCxnSpPr>
          <p:cNvPr id="96" name="Google Shape;96;p18"/>
          <p:cNvCxnSpPr/>
          <p:nvPr/>
        </p:nvCxnSpPr>
        <p:spPr>
          <a:xfrm rot="10800000">
            <a:off x="5762175" y="1993250"/>
            <a:ext cx="263400" cy="0"/>
          </a:xfrm>
          <a:prstGeom prst="straightConnector1">
            <a:avLst/>
          </a:prstGeom>
          <a:noFill/>
          <a:ln w="9525" cap="flat" cmpd="sng">
            <a:solidFill>
              <a:srgbClr val="FF0000"/>
            </a:solidFill>
            <a:prstDash val="solid"/>
            <a:round/>
            <a:headEnd type="none" w="med" len="med"/>
            <a:tailEnd type="triangle" w="med" len="med"/>
          </a:ln>
          <a:effectLst>
            <a:reflection endPos="30000" dist="38100" dir="5400000" fadeDir="5400012" sy="-100000" algn="bl" rotWithShape="0"/>
          </a:effectLst>
        </p:spPr>
      </p:cxnSp>
      <p:cxnSp>
        <p:nvCxnSpPr>
          <p:cNvPr id="97" name="Google Shape;97;p18"/>
          <p:cNvCxnSpPr/>
          <p:nvPr/>
        </p:nvCxnSpPr>
        <p:spPr>
          <a:xfrm rot="10800000">
            <a:off x="8532225" y="1304675"/>
            <a:ext cx="263400" cy="0"/>
          </a:xfrm>
          <a:prstGeom prst="straightConnector1">
            <a:avLst/>
          </a:prstGeom>
          <a:noFill/>
          <a:ln w="9525" cap="flat" cmpd="sng">
            <a:solidFill>
              <a:srgbClr val="FF0000"/>
            </a:solidFill>
            <a:prstDash val="solid"/>
            <a:round/>
            <a:headEnd type="none" w="med" len="med"/>
            <a:tailEnd type="triangle" w="med" len="med"/>
          </a:ln>
          <a:effectLst>
            <a:reflection endPos="30000" dist="38100" dir="5400000" fadeDir="5400012" sy="-100000" algn="bl" rotWithShape="0"/>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fade">
                                      <p:cBhvr>
                                        <p:cTn id="12" dur="1"/>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9"/>
          <p:cNvPicPr preferRelativeResize="0"/>
          <p:nvPr/>
        </p:nvPicPr>
        <p:blipFill rotWithShape="1">
          <a:blip r:embed="rId3">
            <a:alphaModFix/>
          </a:blip>
          <a:srcRect/>
          <a:stretch/>
        </p:blipFill>
        <p:spPr>
          <a:xfrm>
            <a:off x="3533325" y="1017725"/>
            <a:ext cx="5381550" cy="3997751"/>
          </a:xfrm>
          <a:prstGeom prst="rect">
            <a:avLst/>
          </a:prstGeom>
          <a:noFill/>
          <a:ln>
            <a:noFill/>
          </a:ln>
        </p:spPr>
      </p:pic>
      <p:sp>
        <p:nvSpPr>
          <p:cNvPr id="103" name="Google Shape;103;p19"/>
          <p:cNvSpPr txBox="1">
            <a:spLocks noGrp="1"/>
          </p:cNvSpPr>
          <p:nvPr>
            <p:ph type="title"/>
          </p:nvPr>
        </p:nvSpPr>
        <p:spPr>
          <a:xfrm>
            <a:off x="311700" y="445025"/>
            <a:ext cx="5381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HK"/>
              <a:t>Encryption (Own Use) </a:t>
            </a:r>
            <a:endParaRPr/>
          </a:p>
          <a:p>
            <a:pPr marL="0" lvl="0" indent="0" algn="l" rtl="0">
              <a:spcBef>
                <a:spcPts val="0"/>
              </a:spcBef>
              <a:spcAft>
                <a:spcPts val="0"/>
              </a:spcAft>
              <a:buNone/>
            </a:pPr>
            <a:endParaRPr/>
          </a:p>
        </p:txBody>
      </p:sp>
      <p:cxnSp>
        <p:nvCxnSpPr>
          <p:cNvPr id="104" name="Google Shape;104;p19"/>
          <p:cNvCxnSpPr/>
          <p:nvPr/>
        </p:nvCxnSpPr>
        <p:spPr>
          <a:xfrm rot="10800000">
            <a:off x="5785075" y="2451475"/>
            <a:ext cx="263400" cy="0"/>
          </a:xfrm>
          <a:prstGeom prst="straightConnector1">
            <a:avLst/>
          </a:prstGeom>
          <a:noFill/>
          <a:ln w="9525" cap="flat" cmpd="sng">
            <a:solidFill>
              <a:srgbClr val="FF0000"/>
            </a:solidFill>
            <a:prstDash val="solid"/>
            <a:round/>
            <a:headEnd type="none" w="med" len="med"/>
            <a:tailEnd type="triangle" w="med" len="med"/>
          </a:ln>
          <a:effectLst>
            <a:reflection endPos="30000" dist="38100" dir="5400000" fadeDir="5400012" sy="-100000" algn="bl" rotWithShape="0"/>
          </a:effectLst>
        </p:spPr>
      </p:cxnSp>
      <p:pic>
        <p:nvPicPr>
          <p:cNvPr id="105" name="Google Shape;105;p19"/>
          <p:cNvPicPr preferRelativeResize="0"/>
          <p:nvPr/>
        </p:nvPicPr>
        <p:blipFill rotWithShape="1">
          <a:blip r:embed="rId4">
            <a:alphaModFix/>
          </a:blip>
          <a:srcRect b="49300"/>
          <a:stretch/>
        </p:blipFill>
        <p:spPr>
          <a:xfrm>
            <a:off x="785775" y="2781950"/>
            <a:ext cx="1966200" cy="2163024"/>
          </a:xfrm>
          <a:prstGeom prst="rect">
            <a:avLst/>
          </a:prstGeom>
          <a:noFill/>
          <a:ln>
            <a:noFill/>
          </a:ln>
        </p:spPr>
      </p:pic>
      <p:pic>
        <p:nvPicPr>
          <p:cNvPr id="106" name="Google Shape;106;p19"/>
          <p:cNvPicPr preferRelativeResize="0"/>
          <p:nvPr/>
        </p:nvPicPr>
        <p:blipFill>
          <a:blip r:embed="rId5">
            <a:alphaModFix/>
          </a:blip>
          <a:stretch>
            <a:fillRect/>
          </a:stretch>
        </p:blipFill>
        <p:spPr>
          <a:xfrm>
            <a:off x="1732175" y="1398337"/>
            <a:ext cx="1966202" cy="907725"/>
          </a:xfrm>
          <a:prstGeom prst="rect">
            <a:avLst/>
          </a:prstGeom>
          <a:noFill/>
          <a:ln>
            <a:noFill/>
          </a:ln>
        </p:spPr>
      </p:pic>
      <p:pic>
        <p:nvPicPr>
          <p:cNvPr id="107" name="Google Shape;107;p19"/>
          <p:cNvPicPr preferRelativeResize="0"/>
          <p:nvPr/>
        </p:nvPicPr>
        <p:blipFill rotWithShape="1">
          <a:blip r:embed="rId6">
            <a:alphaModFix/>
          </a:blip>
          <a:srcRect b="57953"/>
          <a:stretch/>
        </p:blipFill>
        <p:spPr>
          <a:xfrm>
            <a:off x="137975" y="1241000"/>
            <a:ext cx="1447701" cy="131767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1"/>
                                        <p:tgtEl>
                                          <p:spTgt spid="10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1"/>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0"/>
          <p:cNvPicPr preferRelativeResize="0"/>
          <p:nvPr/>
        </p:nvPicPr>
        <p:blipFill rotWithShape="1">
          <a:blip r:embed="rId3">
            <a:alphaModFix/>
          </a:blip>
          <a:srcRect/>
          <a:stretch/>
        </p:blipFill>
        <p:spPr>
          <a:xfrm>
            <a:off x="3533325" y="1017725"/>
            <a:ext cx="5381550" cy="3997751"/>
          </a:xfrm>
          <a:prstGeom prst="rect">
            <a:avLst/>
          </a:prstGeom>
          <a:noFill/>
          <a:ln>
            <a:noFill/>
          </a:ln>
        </p:spPr>
      </p:pic>
      <p:sp>
        <p:nvSpPr>
          <p:cNvPr id="113" name="Google Shape;113;p20"/>
          <p:cNvSpPr txBox="1">
            <a:spLocks noGrp="1"/>
          </p:cNvSpPr>
          <p:nvPr>
            <p:ph type="title"/>
          </p:nvPr>
        </p:nvSpPr>
        <p:spPr>
          <a:xfrm>
            <a:off x="311700" y="445025"/>
            <a:ext cx="5381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HK"/>
              <a:t>Encryption (Own Use) </a:t>
            </a:r>
            <a:endParaRPr/>
          </a:p>
          <a:p>
            <a:pPr marL="0" lvl="0" indent="0" algn="l" rtl="0">
              <a:spcBef>
                <a:spcPts val="0"/>
              </a:spcBef>
              <a:spcAft>
                <a:spcPts val="0"/>
              </a:spcAft>
              <a:buNone/>
            </a:pPr>
            <a:endParaRPr/>
          </a:p>
        </p:txBody>
      </p:sp>
      <p:cxnSp>
        <p:nvCxnSpPr>
          <p:cNvPr id="114" name="Google Shape;114;p20"/>
          <p:cNvCxnSpPr/>
          <p:nvPr/>
        </p:nvCxnSpPr>
        <p:spPr>
          <a:xfrm rot="10800000">
            <a:off x="5844300" y="3102925"/>
            <a:ext cx="263400" cy="0"/>
          </a:xfrm>
          <a:prstGeom prst="straightConnector1">
            <a:avLst/>
          </a:prstGeom>
          <a:noFill/>
          <a:ln w="9525" cap="flat" cmpd="sng">
            <a:solidFill>
              <a:srgbClr val="FF0000"/>
            </a:solidFill>
            <a:prstDash val="solid"/>
            <a:round/>
            <a:headEnd type="none" w="med" len="med"/>
            <a:tailEnd type="triangle" w="med" len="med"/>
          </a:ln>
          <a:effectLst>
            <a:reflection endPos="30000" dist="38100" dir="5400000" fadeDir="5400012" sy="-100000" algn="bl" rotWithShape="0"/>
          </a:effectLst>
        </p:spPr>
      </p:cxnSp>
      <p:pic>
        <p:nvPicPr>
          <p:cNvPr id="115" name="Google Shape;115;p20"/>
          <p:cNvPicPr preferRelativeResize="0"/>
          <p:nvPr/>
        </p:nvPicPr>
        <p:blipFill>
          <a:blip r:embed="rId4">
            <a:alphaModFix/>
          </a:blip>
          <a:stretch>
            <a:fillRect/>
          </a:stretch>
        </p:blipFill>
        <p:spPr>
          <a:xfrm>
            <a:off x="360150" y="1164226"/>
            <a:ext cx="3295474" cy="1725950"/>
          </a:xfrm>
          <a:prstGeom prst="rect">
            <a:avLst/>
          </a:prstGeom>
          <a:noFill/>
          <a:ln>
            <a:noFill/>
          </a:ln>
        </p:spPr>
      </p:pic>
      <p:pic>
        <p:nvPicPr>
          <p:cNvPr id="116" name="Google Shape;116;p20"/>
          <p:cNvPicPr preferRelativeResize="0"/>
          <p:nvPr/>
        </p:nvPicPr>
        <p:blipFill rotWithShape="1">
          <a:blip r:embed="rId5">
            <a:alphaModFix/>
          </a:blip>
          <a:srcRect t="78835" b="3809"/>
          <a:stretch/>
        </p:blipFill>
        <p:spPr>
          <a:xfrm>
            <a:off x="360150" y="3470450"/>
            <a:ext cx="3354900" cy="10067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1"/>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HK"/>
              <a:t>Decryption (Own Use) </a:t>
            </a:r>
            <a:endParaRPr/>
          </a:p>
          <a:p>
            <a:pPr marL="0" lvl="0" indent="0" algn="l" rtl="0">
              <a:spcBef>
                <a:spcPts val="0"/>
              </a:spcBef>
              <a:spcAft>
                <a:spcPts val="0"/>
              </a:spcAft>
              <a:buNone/>
            </a:pPr>
            <a:endParaRPr/>
          </a:p>
        </p:txBody>
      </p:sp>
      <p:pic>
        <p:nvPicPr>
          <p:cNvPr id="122" name="Google Shape;122;p21"/>
          <p:cNvPicPr preferRelativeResize="0"/>
          <p:nvPr/>
        </p:nvPicPr>
        <p:blipFill>
          <a:blip r:embed="rId3">
            <a:alphaModFix/>
          </a:blip>
          <a:stretch>
            <a:fillRect/>
          </a:stretch>
        </p:blipFill>
        <p:spPr>
          <a:xfrm>
            <a:off x="3831700" y="1017725"/>
            <a:ext cx="4774287" cy="3991025"/>
          </a:xfrm>
          <a:prstGeom prst="rect">
            <a:avLst/>
          </a:prstGeom>
          <a:noFill/>
          <a:ln>
            <a:noFill/>
          </a:ln>
        </p:spPr>
      </p:pic>
      <p:cxnSp>
        <p:nvCxnSpPr>
          <p:cNvPr id="123" name="Google Shape;123;p21"/>
          <p:cNvCxnSpPr/>
          <p:nvPr/>
        </p:nvCxnSpPr>
        <p:spPr>
          <a:xfrm rot="10800000">
            <a:off x="8291250" y="1255525"/>
            <a:ext cx="201300" cy="0"/>
          </a:xfrm>
          <a:prstGeom prst="straightConnector1">
            <a:avLst/>
          </a:prstGeom>
          <a:noFill/>
          <a:ln w="9525" cap="flat" cmpd="sng">
            <a:solidFill>
              <a:srgbClr val="FF0000"/>
            </a:solidFill>
            <a:prstDash val="solid"/>
            <a:round/>
            <a:headEnd type="none" w="med" len="med"/>
            <a:tailEnd type="triangle" w="med" len="med"/>
          </a:ln>
        </p:spPr>
      </p:cxnSp>
      <p:cxnSp>
        <p:nvCxnSpPr>
          <p:cNvPr id="124" name="Google Shape;124;p21"/>
          <p:cNvCxnSpPr/>
          <p:nvPr/>
        </p:nvCxnSpPr>
        <p:spPr>
          <a:xfrm rot="10800000">
            <a:off x="5968125" y="1751425"/>
            <a:ext cx="201300" cy="0"/>
          </a:xfrm>
          <a:prstGeom prst="straightConnector1">
            <a:avLst/>
          </a:prstGeom>
          <a:noFill/>
          <a:ln w="9525" cap="flat" cmpd="sng">
            <a:solidFill>
              <a:srgbClr val="FF0000"/>
            </a:solidFill>
            <a:prstDash val="solid"/>
            <a:round/>
            <a:headEnd type="none" w="med" len="med"/>
            <a:tailEnd type="triangle" w="med" len="med"/>
          </a:ln>
        </p:spPr>
      </p:cxnSp>
      <p:pic>
        <p:nvPicPr>
          <p:cNvPr id="125" name="Google Shape;125;p21"/>
          <p:cNvPicPr preferRelativeResize="0"/>
          <p:nvPr/>
        </p:nvPicPr>
        <p:blipFill>
          <a:blip r:embed="rId4">
            <a:alphaModFix/>
          </a:blip>
          <a:stretch>
            <a:fillRect/>
          </a:stretch>
        </p:blipFill>
        <p:spPr>
          <a:xfrm>
            <a:off x="624025" y="1813900"/>
            <a:ext cx="3076175" cy="1898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1"/>
                                        <p:tgtEl>
                                          <p:spTgt spid="125"/>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124"/>
                                        </p:tgtEl>
                                        <p:attrNameLst>
                                          <p:attrName>style.visibility</p:attrName>
                                        </p:attrNameLst>
                                      </p:cBhvr>
                                      <p:to>
                                        <p:strVal val="visible"/>
                                      </p:to>
                                    </p:set>
                                    <p:animEffect transition="in" filter="fade">
                                      <p:cBhvr>
                                        <p:cTn id="11" dur="1"/>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1376</Words>
  <Application>Microsoft Office PowerPoint</Application>
  <PresentationFormat>如螢幕大小 (16:9)</PresentationFormat>
  <Paragraphs>241</Paragraphs>
  <Slides>41</Slides>
  <Notes>41</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41</vt:i4>
      </vt:variant>
    </vt:vector>
  </HeadingPairs>
  <TitlesOfParts>
    <vt:vector size="45" baseType="lpstr">
      <vt:lpstr>Arial</vt:lpstr>
      <vt:lpstr>Times New Roman</vt:lpstr>
      <vt:lpstr>Gill Sans</vt:lpstr>
      <vt:lpstr>Simple Light</vt:lpstr>
      <vt:lpstr>IERG 4999 Final Year Project Presentation</vt:lpstr>
      <vt:lpstr>Overview - What are we doing?</vt:lpstr>
      <vt:lpstr>Methodology - How to do it? </vt:lpstr>
      <vt:lpstr>The app layout</vt:lpstr>
      <vt:lpstr>Encryption and Decryption (Own Use)  </vt:lpstr>
      <vt:lpstr>Encryption (Own Use) </vt:lpstr>
      <vt:lpstr>Encryption (Own Use)  </vt:lpstr>
      <vt:lpstr>Encryption (Own Use)  </vt:lpstr>
      <vt:lpstr>Decryption (Own Use)  </vt:lpstr>
      <vt:lpstr>Decryption (Own Use)   </vt:lpstr>
      <vt:lpstr>Decryption (Own Use)   </vt:lpstr>
      <vt:lpstr>Asymmetric Encryption Idea （ECDH）</vt:lpstr>
      <vt:lpstr>Asymmetric Encryption Idea</vt:lpstr>
      <vt:lpstr>Encryption (Sharing)   </vt:lpstr>
      <vt:lpstr>Encryption (Sharing)   </vt:lpstr>
      <vt:lpstr>Encryption (Sharing)   </vt:lpstr>
      <vt:lpstr>Decryption (Sharing) </vt:lpstr>
      <vt:lpstr>Decryption (Sharing) </vt:lpstr>
      <vt:lpstr>Decryption (Sharing) </vt:lpstr>
      <vt:lpstr>Decryption (Sharing) </vt:lpstr>
      <vt:lpstr>Folder management</vt:lpstr>
      <vt:lpstr>Add receiver public</vt:lpstr>
      <vt:lpstr>My public key </vt:lpstr>
      <vt:lpstr>Design - Backup </vt:lpstr>
      <vt:lpstr>Implementation - Backup</vt:lpstr>
      <vt:lpstr>Implementation - Backup</vt:lpstr>
      <vt:lpstr>Importance of Backup</vt:lpstr>
      <vt:lpstr>Test</vt:lpstr>
      <vt:lpstr>Test equipment</vt:lpstr>
      <vt:lpstr>Symmetric encryption setting</vt:lpstr>
      <vt:lpstr>Asymmetric encryption setting</vt:lpstr>
      <vt:lpstr>Evaluation(Symmetric encryption result)</vt:lpstr>
      <vt:lpstr>Evaluation(Asymmetric encryption result) </vt:lpstr>
      <vt:lpstr>Evaluation(Symmetric encryption result)</vt:lpstr>
      <vt:lpstr>Evaluation(Asymmetric encryption result) </vt:lpstr>
      <vt:lpstr>Evaluation(ChaCha20-Poly1305 encryption result)</vt:lpstr>
      <vt:lpstr>Test limitation</vt:lpstr>
      <vt:lpstr>Future work</vt:lpstr>
      <vt:lpstr>Conclusion</vt:lpstr>
      <vt:lpstr>Reference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IERG 4999 Final Year Project I Presentation</dc:title>
  <cp:lastModifiedBy>晟 王</cp:lastModifiedBy>
  <cp:revision>11</cp:revision>
  <dcterms:modified xsi:type="dcterms:W3CDTF">2021-05-18T05:38:24Z</dcterms:modified>
</cp:coreProperties>
</file>